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</p:sldMasterIdLst>
  <p:notesMasterIdLst>
    <p:notesMasterId r:id="rId78"/>
  </p:notesMasterIdLst>
  <p:sldIdLst>
    <p:sldId id="274" r:id="rId6"/>
    <p:sldId id="434" r:id="rId7"/>
    <p:sldId id="491" r:id="rId8"/>
    <p:sldId id="492" r:id="rId9"/>
    <p:sldId id="498" r:id="rId10"/>
    <p:sldId id="460" r:id="rId11"/>
    <p:sldId id="504" r:id="rId12"/>
    <p:sldId id="503" r:id="rId13"/>
    <p:sldId id="501" r:id="rId14"/>
    <p:sldId id="435" r:id="rId15"/>
    <p:sldId id="505" r:id="rId16"/>
    <p:sldId id="473" r:id="rId17"/>
    <p:sldId id="440" r:id="rId18"/>
    <p:sldId id="441" r:id="rId19"/>
    <p:sldId id="461" r:id="rId20"/>
    <p:sldId id="528" r:id="rId21"/>
    <p:sldId id="443" r:id="rId22"/>
    <p:sldId id="554" r:id="rId23"/>
    <p:sldId id="549" r:id="rId24"/>
    <p:sldId id="551" r:id="rId25"/>
    <p:sldId id="552" r:id="rId26"/>
    <p:sldId id="553" r:id="rId27"/>
    <p:sldId id="546" r:id="rId28"/>
    <p:sldId id="475" r:id="rId29"/>
    <p:sldId id="555" r:id="rId30"/>
    <p:sldId id="445" r:id="rId31"/>
    <p:sldId id="446" r:id="rId32"/>
    <p:sldId id="495" r:id="rId33"/>
    <p:sldId id="486" r:id="rId34"/>
    <p:sldId id="465" r:id="rId35"/>
    <p:sldId id="541" r:id="rId36"/>
    <p:sldId id="542" r:id="rId37"/>
    <p:sldId id="447" r:id="rId38"/>
    <p:sldId id="448" r:id="rId39"/>
    <p:sldId id="478" r:id="rId40"/>
    <p:sldId id="508" r:id="rId41"/>
    <p:sldId id="519" r:id="rId42"/>
    <p:sldId id="521" r:id="rId43"/>
    <p:sldId id="520" r:id="rId44"/>
    <p:sldId id="522" r:id="rId45"/>
    <p:sldId id="523" r:id="rId46"/>
    <p:sldId id="525" r:id="rId47"/>
    <p:sldId id="526" r:id="rId48"/>
    <p:sldId id="509" r:id="rId49"/>
    <p:sldId id="510" r:id="rId50"/>
    <p:sldId id="513" r:id="rId51"/>
    <p:sldId id="511" r:id="rId52"/>
    <p:sldId id="512" r:id="rId53"/>
    <p:sldId id="515" r:id="rId54"/>
    <p:sldId id="514" r:id="rId55"/>
    <p:sldId id="516" r:id="rId56"/>
    <p:sldId id="517" r:id="rId57"/>
    <p:sldId id="518" r:id="rId58"/>
    <p:sldId id="524" r:id="rId59"/>
    <p:sldId id="534" r:id="rId60"/>
    <p:sldId id="480" r:id="rId61"/>
    <p:sldId id="538" r:id="rId62"/>
    <p:sldId id="467" r:id="rId63"/>
    <p:sldId id="536" r:id="rId64"/>
    <p:sldId id="535" r:id="rId65"/>
    <p:sldId id="537" r:id="rId66"/>
    <p:sldId id="469" r:id="rId67"/>
    <p:sldId id="456" r:id="rId68"/>
    <p:sldId id="531" r:id="rId69"/>
    <p:sldId id="532" r:id="rId70"/>
    <p:sldId id="539" r:id="rId71"/>
    <p:sldId id="556" r:id="rId72"/>
    <p:sldId id="557" r:id="rId73"/>
    <p:sldId id="558" r:id="rId74"/>
    <p:sldId id="559" r:id="rId75"/>
    <p:sldId id="560" r:id="rId76"/>
    <p:sldId id="56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8642" autoAdjust="0"/>
  </p:normalViewPr>
  <p:slideViewPr>
    <p:cSldViewPr snapToGrid="0" snapToObjects="1">
      <p:cViewPr varScale="1">
        <p:scale>
          <a:sx n="71" d="100"/>
          <a:sy n="71" d="100"/>
        </p:scale>
        <p:origin x="19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Peerlinck" userId="2e0a81ea-8688-4c0e-9ff4-f3e2b489a1c3" providerId="ADAL" clId="{CEB2AEAB-D5E1-4DDA-B205-25F82A604570}"/>
    <pc:docChg chg="undo custSel addSld delSld modSld sldOrd">
      <pc:chgData name="Amy Peerlinck" userId="2e0a81ea-8688-4c0e-9ff4-f3e2b489a1c3" providerId="ADAL" clId="{CEB2AEAB-D5E1-4DDA-B205-25F82A604570}" dt="2024-01-30T20:26:02.119" v="1349"/>
      <pc:docMkLst>
        <pc:docMk/>
      </pc:docMkLst>
      <pc:sldChg chg="modSp mod">
        <pc:chgData name="Amy Peerlinck" userId="2e0a81ea-8688-4c0e-9ff4-f3e2b489a1c3" providerId="ADAL" clId="{CEB2AEAB-D5E1-4DDA-B205-25F82A604570}" dt="2024-01-29T16:33:29.303" v="78" actId="108"/>
        <pc:sldMkLst>
          <pc:docMk/>
          <pc:sldMk cId="1424293136" sldId="440"/>
        </pc:sldMkLst>
        <pc:spChg chg="mod">
          <ac:chgData name="Amy Peerlinck" userId="2e0a81ea-8688-4c0e-9ff4-f3e2b489a1c3" providerId="ADAL" clId="{CEB2AEAB-D5E1-4DDA-B205-25F82A604570}" dt="2024-01-29T16:31:09.511" v="47" actId="1076"/>
          <ac:spMkLst>
            <pc:docMk/>
            <pc:sldMk cId="1424293136" sldId="440"/>
            <ac:spMk id="2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3:29.303" v="78" actId="108"/>
          <ac:spMkLst>
            <pc:docMk/>
            <pc:sldMk cId="1424293136" sldId="440"/>
            <ac:spMk id="4" creationId="{00000000-0000-0000-0000-000000000000}"/>
          </ac:spMkLst>
        </pc:spChg>
      </pc:sldChg>
      <pc:sldChg chg="modSp mod">
        <pc:chgData name="Amy Peerlinck" userId="2e0a81ea-8688-4c0e-9ff4-f3e2b489a1c3" providerId="ADAL" clId="{CEB2AEAB-D5E1-4DDA-B205-25F82A604570}" dt="2024-01-29T16:31:44.879" v="58" actId="1076"/>
        <pc:sldMkLst>
          <pc:docMk/>
          <pc:sldMk cId="2589385968" sldId="441"/>
        </pc:sldMkLst>
        <pc:spChg chg="mod">
          <ac:chgData name="Amy Peerlinck" userId="2e0a81ea-8688-4c0e-9ff4-f3e2b489a1c3" providerId="ADAL" clId="{CEB2AEAB-D5E1-4DDA-B205-25F82A604570}" dt="2024-01-29T16:31:16.071" v="49" actId="1076"/>
          <ac:spMkLst>
            <pc:docMk/>
            <pc:sldMk cId="2589385968" sldId="441"/>
            <ac:spMk id="2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1:29.215" v="53" actId="1076"/>
          <ac:spMkLst>
            <pc:docMk/>
            <pc:sldMk cId="2589385968" sldId="441"/>
            <ac:spMk id="3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1:40.743" v="56" actId="1076"/>
          <ac:spMkLst>
            <pc:docMk/>
            <pc:sldMk cId="2589385968" sldId="441"/>
            <ac:spMk id="4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1:44.879" v="58" actId="1076"/>
          <ac:spMkLst>
            <pc:docMk/>
            <pc:sldMk cId="2589385968" sldId="441"/>
            <ac:spMk id="5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1:42.456" v="57" actId="1076"/>
          <ac:spMkLst>
            <pc:docMk/>
            <pc:sldMk cId="2589385968" sldId="441"/>
            <ac:spMk id="6" creationId="{00000000-0000-0000-0000-000000000000}"/>
          </ac:spMkLst>
        </pc:spChg>
      </pc:sldChg>
      <pc:sldChg chg="modSp mod">
        <pc:chgData name="Amy Peerlinck" userId="2e0a81ea-8688-4c0e-9ff4-f3e2b489a1c3" providerId="ADAL" clId="{CEB2AEAB-D5E1-4DDA-B205-25F82A604570}" dt="2024-01-29T16:34:08.063" v="86" actId="1076"/>
        <pc:sldMkLst>
          <pc:docMk/>
          <pc:sldMk cId="1469268511" sldId="443"/>
        </pc:sldMkLst>
        <pc:spChg chg="mod">
          <ac:chgData name="Amy Peerlinck" userId="2e0a81ea-8688-4c0e-9ff4-f3e2b489a1c3" providerId="ADAL" clId="{CEB2AEAB-D5E1-4DDA-B205-25F82A604570}" dt="2024-01-29T16:32:38.223" v="69" actId="1076"/>
          <ac:spMkLst>
            <pc:docMk/>
            <pc:sldMk cId="1469268511" sldId="443"/>
            <ac:spMk id="2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4:01.327" v="83" actId="1076"/>
          <ac:spMkLst>
            <pc:docMk/>
            <pc:sldMk cId="1469268511" sldId="443"/>
            <ac:spMk id="3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4:08.063" v="86" actId="1076"/>
          <ac:spMkLst>
            <pc:docMk/>
            <pc:sldMk cId="1469268511" sldId="443"/>
            <ac:spMk id="4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3:33.030" v="79" actId="108"/>
          <ac:spMkLst>
            <pc:docMk/>
            <pc:sldMk cId="1469268511" sldId="443"/>
            <ac:spMk id="5" creationId="{00000000-0000-0000-0000-000000000000}"/>
          </ac:spMkLst>
        </pc:spChg>
      </pc:sldChg>
      <pc:sldChg chg="modSp mod">
        <pc:chgData name="Amy Peerlinck" userId="2e0a81ea-8688-4c0e-9ff4-f3e2b489a1c3" providerId="ADAL" clId="{CEB2AEAB-D5E1-4DDA-B205-25F82A604570}" dt="2024-01-29T16:33:03.077" v="75" actId="108"/>
        <pc:sldMkLst>
          <pc:docMk/>
          <pc:sldMk cId="2666582386" sldId="445"/>
        </pc:sldMkLst>
        <pc:spChg chg="mod">
          <ac:chgData name="Amy Peerlinck" userId="2e0a81ea-8688-4c0e-9ff4-f3e2b489a1c3" providerId="ADAL" clId="{CEB2AEAB-D5E1-4DDA-B205-25F82A604570}" dt="2024-01-29T16:33:03.077" v="75" actId="108"/>
          <ac:spMkLst>
            <pc:docMk/>
            <pc:sldMk cId="2666582386" sldId="445"/>
            <ac:spMk id="4" creationId="{00000000-0000-0000-0000-000000000000}"/>
          </ac:spMkLst>
        </pc:spChg>
      </pc:sldChg>
      <pc:sldChg chg="modSp mod">
        <pc:chgData name="Amy Peerlinck" userId="2e0a81ea-8688-4c0e-9ff4-f3e2b489a1c3" providerId="ADAL" clId="{CEB2AEAB-D5E1-4DDA-B205-25F82A604570}" dt="2024-01-29T16:33:15.846" v="76" actId="108"/>
        <pc:sldMkLst>
          <pc:docMk/>
          <pc:sldMk cId="1751412658" sldId="460"/>
        </pc:sldMkLst>
        <pc:spChg chg="mod">
          <ac:chgData name="Amy Peerlinck" userId="2e0a81ea-8688-4c0e-9ff4-f3e2b489a1c3" providerId="ADAL" clId="{CEB2AEAB-D5E1-4DDA-B205-25F82A604570}" dt="2024-01-29T16:30:29.246" v="41" actId="20577"/>
          <ac:spMkLst>
            <pc:docMk/>
            <pc:sldMk cId="1751412658" sldId="460"/>
            <ac:spMk id="2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3:15.846" v="76" actId="108"/>
          <ac:spMkLst>
            <pc:docMk/>
            <pc:sldMk cId="1751412658" sldId="460"/>
            <ac:spMk id="3" creationId="{00000000-0000-0000-0000-000000000000}"/>
          </ac:spMkLst>
        </pc:spChg>
      </pc:sldChg>
      <pc:sldChg chg="modSp mod">
        <pc:chgData name="Amy Peerlinck" userId="2e0a81ea-8688-4c0e-9ff4-f3e2b489a1c3" providerId="ADAL" clId="{CEB2AEAB-D5E1-4DDA-B205-25F82A604570}" dt="2024-01-29T16:32:27.032" v="67" actId="1076"/>
        <pc:sldMkLst>
          <pc:docMk/>
          <pc:sldMk cId="3935288696" sldId="461"/>
        </pc:sldMkLst>
        <pc:spChg chg="mod">
          <ac:chgData name="Amy Peerlinck" userId="2e0a81ea-8688-4c0e-9ff4-f3e2b489a1c3" providerId="ADAL" clId="{CEB2AEAB-D5E1-4DDA-B205-25F82A604570}" dt="2024-01-29T16:32:21.229" v="65" actId="1076"/>
          <ac:spMkLst>
            <pc:docMk/>
            <pc:sldMk cId="3935288696" sldId="461"/>
            <ac:spMk id="3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2:24.711" v="66" actId="1076"/>
          <ac:spMkLst>
            <pc:docMk/>
            <pc:sldMk cId="3935288696" sldId="461"/>
            <ac:spMk id="5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2:27.032" v="67" actId="1076"/>
          <ac:spMkLst>
            <pc:docMk/>
            <pc:sldMk cId="3935288696" sldId="461"/>
            <ac:spMk id="6" creationId="{00000000-0000-0000-0000-000000000000}"/>
          </ac:spMkLst>
        </pc:spChg>
      </pc:sldChg>
      <pc:sldChg chg="mod ord modShow">
        <pc:chgData name="Amy Peerlinck" userId="2e0a81ea-8688-4c0e-9ff4-f3e2b489a1c3" providerId="ADAL" clId="{CEB2AEAB-D5E1-4DDA-B205-25F82A604570}" dt="2024-01-30T20:26:02.119" v="1349"/>
        <pc:sldMkLst>
          <pc:docMk/>
          <pc:sldMk cId="1805259360" sldId="467"/>
        </pc:sldMkLst>
      </pc:sldChg>
      <pc:sldChg chg="modSp mod">
        <pc:chgData name="Amy Peerlinck" userId="2e0a81ea-8688-4c0e-9ff4-f3e2b489a1c3" providerId="ADAL" clId="{CEB2AEAB-D5E1-4DDA-B205-25F82A604570}" dt="2024-01-29T16:47:07.267" v="442" actId="179"/>
        <pc:sldMkLst>
          <pc:docMk/>
          <pc:sldMk cId="1308552096" sldId="469"/>
        </pc:sldMkLst>
        <pc:spChg chg="mod">
          <ac:chgData name="Amy Peerlinck" userId="2e0a81ea-8688-4c0e-9ff4-f3e2b489a1c3" providerId="ADAL" clId="{CEB2AEAB-D5E1-4DDA-B205-25F82A604570}" dt="2024-01-29T16:46:50.002" v="437" actId="1076"/>
          <ac:spMkLst>
            <pc:docMk/>
            <pc:sldMk cId="1308552096" sldId="469"/>
            <ac:spMk id="2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47:07.267" v="442" actId="179"/>
          <ac:spMkLst>
            <pc:docMk/>
            <pc:sldMk cId="1308552096" sldId="469"/>
            <ac:spMk id="3" creationId="{00000000-0000-0000-0000-000000000000}"/>
          </ac:spMkLst>
        </pc:spChg>
      </pc:sldChg>
      <pc:sldChg chg="mod modShow">
        <pc:chgData name="Amy Peerlinck" userId="2e0a81ea-8688-4c0e-9ff4-f3e2b489a1c3" providerId="ADAL" clId="{CEB2AEAB-D5E1-4DDA-B205-25F82A604570}" dt="2024-01-30T19:02:04.327" v="681" actId="729"/>
        <pc:sldMkLst>
          <pc:docMk/>
          <pc:sldMk cId="924220163" sldId="480"/>
        </pc:sldMkLst>
      </pc:sldChg>
      <pc:sldChg chg="modSp mod modNotesTx">
        <pc:chgData name="Amy Peerlinck" userId="2e0a81ea-8688-4c0e-9ff4-f3e2b489a1c3" providerId="ADAL" clId="{CEB2AEAB-D5E1-4DDA-B205-25F82A604570}" dt="2024-01-29T16:48:43.932" v="475" actId="20577"/>
        <pc:sldMkLst>
          <pc:docMk/>
          <pc:sldMk cId="1936589853" sldId="498"/>
        </pc:sldMkLst>
        <pc:spChg chg="mod">
          <ac:chgData name="Amy Peerlinck" userId="2e0a81ea-8688-4c0e-9ff4-f3e2b489a1c3" providerId="ADAL" clId="{CEB2AEAB-D5E1-4DDA-B205-25F82A604570}" dt="2024-01-29T16:33:22.632" v="77" actId="108"/>
          <ac:spMkLst>
            <pc:docMk/>
            <pc:sldMk cId="1936589853" sldId="498"/>
            <ac:spMk id="3" creationId="{00000000-0000-0000-0000-000000000000}"/>
          </ac:spMkLst>
        </pc:spChg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397974949" sldId="509"/>
        </pc:sldMkLst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3753387252" sldId="510"/>
        </pc:sldMkLst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4136524984" sldId="511"/>
        </pc:sldMkLst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576857872" sldId="512"/>
        </pc:sldMkLst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880310261" sldId="513"/>
        </pc:sldMkLst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2166603985" sldId="514"/>
        </pc:sldMkLst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448947094" sldId="515"/>
        </pc:sldMkLst>
      </pc:sldChg>
      <pc:sldChg chg="modSp 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80914149" sldId="516"/>
        </pc:sldMkLst>
        <pc:graphicFrameChg chg="modGraphic">
          <ac:chgData name="Amy Peerlinck" userId="2e0a81ea-8688-4c0e-9ff4-f3e2b489a1c3" providerId="ADAL" clId="{CEB2AEAB-D5E1-4DDA-B205-25F82A604570}" dt="2024-01-29T16:44:31.805" v="434" actId="2166"/>
          <ac:graphicFrameMkLst>
            <pc:docMk/>
            <pc:sldMk cId="80914149" sldId="516"/>
            <ac:graphicFrameMk id="6" creationId="{00000000-0000-0000-0000-000000000000}"/>
          </ac:graphicFrameMkLst>
        </pc:graphicFrameChg>
      </pc:sldChg>
      <pc:sldChg chg="modSp 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3104727086" sldId="517"/>
        </pc:sldMkLst>
        <pc:graphicFrameChg chg="modGraphic">
          <ac:chgData name="Amy Peerlinck" userId="2e0a81ea-8688-4c0e-9ff4-f3e2b489a1c3" providerId="ADAL" clId="{CEB2AEAB-D5E1-4DDA-B205-25F82A604570}" dt="2024-01-29T16:44:39.155" v="435" actId="2166"/>
          <ac:graphicFrameMkLst>
            <pc:docMk/>
            <pc:sldMk cId="3104727086" sldId="517"/>
            <ac:graphicFrameMk id="6" creationId="{00000000-0000-0000-0000-000000000000}"/>
          </ac:graphicFrameMkLst>
        </pc:graphicFrameChg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1650200490" sldId="518"/>
        </pc:sldMkLst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2918294861" sldId="524"/>
        </pc:sldMkLst>
      </pc:sldChg>
      <pc:sldChg chg="modSp mod">
        <pc:chgData name="Amy Peerlinck" userId="2e0a81ea-8688-4c0e-9ff4-f3e2b489a1c3" providerId="ADAL" clId="{CEB2AEAB-D5E1-4DDA-B205-25F82A604570}" dt="2024-01-29T16:32:33.136" v="68" actId="1076"/>
        <pc:sldMkLst>
          <pc:docMk/>
          <pc:sldMk cId="1882357043" sldId="528"/>
        </pc:sldMkLst>
        <pc:spChg chg="mod">
          <ac:chgData name="Amy Peerlinck" userId="2e0a81ea-8688-4c0e-9ff4-f3e2b489a1c3" providerId="ADAL" clId="{CEB2AEAB-D5E1-4DDA-B205-25F82A604570}" dt="2024-01-29T16:32:33.136" v="68" actId="1076"/>
          <ac:spMkLst>
            <pc:docMk/>
            <pc:sldMk cId="1882357043" sldId="528"/>
            <ac:spMk id="3" creationId="{00000000-0000-0000-0000-000000000000}"/>
          </ac:spMkLst>
        </pc:spChg>
      </pc:sldChg>
      <pc:sldChg chg="modSp del mod">
        <pc:chgData name="Amy Peerlinck" userId="2e0a81ea-8688-4c0e-9ff4-f3e2b489a1c3" providerId="ADAL" clId="{CEB2AEAB-D5E1-4DDA-B205-25F82A604570}" dt="2024-01-29T16:36:42.096" v="114" actId="47"/>
        <pc:sldMkLst>
          <pc:docMk/>
          <pc:sldMk cId="2623127648" sldId="529"/>
        </pc:sldMkLst>
        <pc:spChg chg="mod">
          <ac:chgData name="Amy Peerlinck" userId="2e0a81ea-8688-4c0e-9ff4-f3e2b489a1c3" providerId="ADAL" clId="{CEB2AEAB-D5E1-4DDA-B205-25F82A604570}" dt="2024-01-29T16:35:32.270" v="111" actId="1076"/>
          <ac:spMkLst>
            <pc:docMk/>
            <pc:sldMk cId="2623127648" sldId="529"/>
            <ac:spMk id="39938" creationId="{00000000-0000-0000-0000-000000000000}"/>
          </ac:spMkLst>
        </pc:spChg>
      </pc:sldChg>
      <pc:sldChg chg="modSp del mod">
        <pc:chgData name="Amy Peerlinck" userId="2e0a81ea-8688-4c0e-9ff4-f3e2b489a1c3" providerId="ADAL" clId="{CEB2AEAB-D5E1-4DDA-B205-25F82A604570}" dt="2024-01-29T16:36:42.096" v="114" actId="47"/>
        <pc:sldMkLst>
          <pc:docMk/>
          <pc:sldMk cId="1836561090" sldId="530"/>
        </pc:sldMkLst>
        <pc:spChg chg="mod">
          <ac:chgData name="Amy Peerlinck" userId="2e0a81ea-8688-4c0e-9ff4-f3e2b489a1c3" providerId="ADAL" clId="{CEB2AEAB-D5E1-4DDA-B205-25F82A604570}" dt="2024-01-29T16:36:39.011" v="113" actId="404"/>
          <ac:spMkLst>
            <pc:docMk/>
            <pc:sldMk cId="1836561090" sldId="530"/>
            <ac:spMk id="3" creationId="{00000000-0000-0000-0000-000000000000}"/>
          </ac:spMkLst>
        </pc:spChg>
      </pc:sldChg>
      <pc:sldChg chg="mod modShow">
        <pc:chgData name="Amy Peerlinck" userId="2e0a81ea-8688-4c0e-9ff4-f3e2b489a1c3" providerId="ADAL" clId="{CEB2AEAB-D5E1-4DDA-B205-25F82A604570}" dt="2024-01-29T16:47:29.413" v="443" actId="729"/>
        <pc:sldMkLst>
          <pc:docMk/>
          <pc:sldMk cId="2051988867" sldId="531"/>
        </pc:sldMkLst>
      </pc:sldChg>
      <pc:sldChg chg="mod modShow">
        <pc:chgData name="Amy Peerlinck" userId="2e0a81ea-8688-4c0e-9ff4-f3e2b489a1c3" providerId="ADAL" clId="{CEB2AEAB-D5E1-4DDA-B205-25F82A604570}" dt="2024-01-30T19:01:49.480" v="680" actId="729"/>
        <pc:sldMkLst>
          <pc:docMk/>
          <pc:sldMk cId="813137611" sldId="532"/>
        </pc:sldMkLst>
      </pc:sldChg>
      <pc:sldChg chg="mod modShow">
        <pc:chgData name="Amy Peerlinck" userId="2e0a81ea-8688-4c0e-9ff4-f3e2b489a1c3" providerId="ADAL" clId="{CEB2AEAB-D5E1-4DDA-B205-25F82A604570}" dt="2024-01-29T21:21:43.004" v="476" actId="729"/>
        <pc:sldMkLst>
          <pc:docMk/>
          <pc:sldMk cId="2495665676" sldId="534"/>
        </pc:sldMkLst>
      </pc:sldChg>
      <pc:sldChg chg="mod modShow">
        <pc:chgData name="Amy Peerlinck" userId="2e0a81ea-8688-4c0e-9ff4-f3e2b489a1c3" providerId="ADAL" clId="{CEB2AEAB-D5E1-4DDA-B205-25F82A604570}" dt="2024-01-30T19:02:04.327" v="681" actId="729"/>
        <pc:sldMkLst>
          <pc:docMk/>
          <pc:sldMk cId="500119216" sldId="535"/>
        </pc:sldMkLst>
      </pc:sldChg>
      <pc:sldChg chg="modSp mod modShow">
        <pc:chgData name="Amy Peerlinck" userId="2e0a81ea-8688-4c0e-9ff4-f3e2b489a1c3" providerId="ADAL" clId="{CEB2AEAB-D5E1-4DDA-B205-25F82A604570}" dt="2024-01-30T19:02:04.327" v="681" actId="729"/>
        <pc:sldMkLst>
          <pc:docMk/>
          <pc:sldMk cId="522675844" sldId="536"/>
        </pc:sldMkLst>
        <pc:spChg chg="mod">
          <ac:chgData name="Amy Peerlinck" userId="2e0a81ea-8688-4c0e-9ff4-f3e2b489a1c3" providerId="ADAL" clId="{CEB2AEAB-D5E1-4DDA-B205-25F82A604570}" dt="2024-01-29T16:45:41.838" v="436" actId="20577"/>
          <ac:spMkLst>
            <pc:docMk/>
            <pc:sldMk cId="522675844" sldId="536"/>
            <ac:spMk id="3" creationId="{00000000-0000-0000-0000-000000000000}"/>
          </ac:spMkLst>
        </pc:spChg>
      </pc:sldChg>
      <pc:sldChg chg="mod modShow">
        <pc:chgData name="Amy Peerlinck" userId="2e0a81ea-8688-4c0e-9ff4-f3e2b489a1c3" providerId="ADAL" clId="{CEB2AEAB-D5E1-4DDA-B205-25F82A604570}" dt="2024-01-30T19:02:04.327" v="681" actId="729"/>
        <pc:sldMkLst>
          <pc:docMk/>
          <pc:sldMk cId="1464765223" sldId="537"/>
        </pc:sldMkLst>
      </pc:sldChg>
      <pc:sldChg chg="mod modShow">
        <pc:chgData name="Amy Peerlinck" userId="2e0a81ea-8688-4c0e-9ff4-f3e2b489a1c3" providerId="ADAL" clId="{CEB2AEAB-D5E1-4DDA-B205-25F82A604570}" dt="2024-01-30T19:02:04.327" v="681" actId="729"/>
        <pc:sldMkLst>
          <pc:docMk/>
          <pc:sldMk cId="874643795" sldId="538"/>
        </pc:sldMkLst>
      </pc:sldChg>
      <pc:sldChg chg="mod modShow">
        <pc:chgData name="Amy Peerlinck" userId="2e0a81ea-8688-4c0e-9ff4-f3e2b489a1c3" providerId="ADAL" clId="{CEB2AEAB-D5E1-4DDA-B205-25F82A604570}" dt="2024-01-30T19:01:49.480" v="680" actId="729"/>
        <pc:sldMkLst>
          <pc:docMk/>
          <pc:sldMk cId="2475104964" sldId="539"/>
        </pc:sldMkLst>
      </pc:sldChg>
      <pc:sldChg chg="modSp mod">
        <pc:chgData name="Amy Peerlinck" userId="2e0a81ea-8688-4c0e-9ff4-f3e2b489a1c3" providerId="ADAL" clId="{CEB2AEAB-D5E1-4DDA-B205-25F82A604570}" dt="2024-01-29T16:40:40.065" v="433" actId="1076"/>
        <pc:sldMkLst>
          <pc:docMk/>
          <pc:sldMk cId="3240528632" sldId="541"/>
        </pc:sldMkLst>
        <pc:spChg chg="mod">
          <ac:chgData name="Amy Peerlinck" userId="2e0a81ea-8688-4c0e-9ff4-f3e2b489a1c3" providerId="ADAL" clId="{CEB2AEAB-D5E1-4DDA-B205-25F82A604570}" dt="2024-01-29T16:40:28.347" v="426" actId="15"/>
          <ac:spMkLst>
            <pc:docMk/>
            <pc:sldMk cId="3240528632" sldId="541"/>
            <ac:spMk id="11" creationId="{00000000-0000-0000-0000-000000000000}"/>
          </ac:spMkLst>
        </pc:spChg>
        <pc:graphicFrameChg chg="mod">
          <ac:chgData name="Amy Peerlinck" userId="2e0a81ea-8688-4c0e-9ff4-f3e2b489a1c3" providerId="ADAL" clId="{CEB2AEAB-D5E1-4DDA-B205-25F82A604570}" dt="2024-01-29T16:40:34.651" v="429" actId="1076"/>
          <ac:graphicFrameMkLst>
            <pc:docMk/>
            <pc:sldMk cId="3240528632" sldId="541"/>
            <ac:graphicFrameMk id="13" creationId="{00000000-0000-0000-0000-000000000000}"/>
          </ac:graphicFrameMkLst>
        </pc:graphicFrameChg>
        <pc:graphicFrameChg chg="mod">
          <ac:chgData name="Amy Peerlinck" userId="2e0a81ea-8688-4c0e-9ff4-f3e2b489a1c3" providerId="ADAL" clId="{CEB2AEAB-D5E1-4DDA-B205-25F82A604570}" dt="2024-01-29T16:40:40.065" v="433" actId="1076"/>
          <ac:graphicFrameMkLst>
            <pc:docMk/>
            <pc:sldMk cId="3240528632" sldId="541"/>
            <ac:graphicFrameMk id="14" creationId="{00000000-0000-0000-0000-000000000000}"/>
          </ac:graphicFrameMkLst>
        </pc:graphicFrameChg>
      </pc:sldChg>
      <pc:sldChg chg="modSp mod">
        <pc:chgData name="Amy Peerlinck" userId="2e0a81ea-8688-4c0e-9ff4-f3e2b489a1c3" providerId="ADAL" clId="{CEB2AEAB-D5E1-4DDA-B205-25F82A604570}" dt="2024-01-29T16:35:19.075" v="110" actId="404"/>
        <pc:sldMkLst>
          <pc:docMk/>
          <pc:sldMk cId="4206883443" sldId="546"/>
        </pc:sldMkLst>
        <pc:spChg chg="mod">
          <ac:chgData name="Amy Peerlinck" userId="2e0a81ea-8688-4c0e-9ff4-f3e2b489a1c3" providerId="ADAL" clId="{CEB2AEAB-D5E1-4DDA-B205-25F82A604570}" dt="2024-01-29T16:34:55.199" v="104" actId="6549"/>
          <ac:spMkLst>
            <pc:docMk/>
            <pc:sldMk cId="4206883443" sldId="546"/>
            <ac:spMk id="2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5:19.075" v="110" actId="404"/>
          <ac:spMkLst>
            <pc:docMk/>
            <pc:sldMk cId="4206883443" sldId="546"/>
            <ac:spMk id="3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5:11.644" v="106" actId="20577"/>
          <ac:spMkLst>
            <pc:docMk/>
            <pc:sldMk cId="4206883443" sldId="546"/>
            <ac:spMk id="5" creationId="{00000000-0000-0000-0000-000000000000}"/>
          </ac:spMkLst>
        </pc:spChg>
      </pc:sldChg>
      <pc:sldChg chg="modSp mod">
        <pc:chgData name="Amy Peerlinck" userId="2e0a81ea-8688-4c0e-9ff4-f3e2b489a1c3" providerId="ADAL" clId="{CEB2AEAB-D5E1-4DDA-B205-25F82A604570}" dt="2024-01-29T16:33:39.007" v="80" actId="1076"/>
        <pc:sldMkLst>
          <pc:docMk/>
          <pc:sldMk cId="2023119951" sldId="549"/>
        </pc:sldMkLst>
        <pc:spChg chg="mod">
          <ac:chgData name="Amy Peerlinck" userId="2e0a81ea-8688-4c0e-9ff4-f3e2b489a1c3" providerId="ADAL" clId="{CEB2AEAB-D5E1-4DDA-B205-25F82A604570}" dt="2024-01-29T16:33:39.007" v="80" actId="1076"/>
          <ac:spMkLst>
            <pc:docMk/>
            <pc:sldMk cId="2023119951" sldId="549"/>
            <ac:spMk id="2" creationId="{00000000-0000-0000-0000-000000000000}"/>
          </ac:spMkLst>
        </pc:spChg>
      </pc:sldChg>
      <pc:sldChg chg="modSp mod">
        <pc:chgData name="Amy Peerlinck" userId="2e0a81ea-8688-4c0e-9ff4-f3e2b489a1c3" providerId="ADAL" clId="{CEB2AEAB-D5E1-4DDA-B205-25F82A604570}" dt="2024-01-29T16:33:44.406" v="81" actId="1076"/>
        <pc:sldMkLst>
          <pc:docMk/>
          <pc:sldMk cId="3576486836" sldId="551"/>
        </pc:sldMkLst>
        <pc:spChg chg="mod">
          <ac:chgData name="Amy Peerlinck" userId="2e0a81ea-8688-4c0e-9ff4-f3e2b489a1c3" providerId="ADAL" clId="{CEB2AEAB-D5E1-4DDA-B205-25F82A604570}" dt="2024-01-29T16:33:44.406" v="81" actId="1076"/>
          <ac:spMkLst>
            <pc:docMk/>
            <pc:sldMk cId="3576486836" sldId="551"/>
            <ac:spMk id="52229" creationId="{00000000-0000-0000-0000-000000000000}"/>
          </ac:spMkLst>
        </pc:spChg>
      </pc:sldChg>
      <pc:sldChg chg="modSp mod">
        <pc:chgData name="Amy Peerlinck" userId="2e0a81ea-8688-4c0e-9ff4-f3e2b489a1c3" providerId="ADAL" clId="{CEB2AEAB-D5E1-4DDA-B205-25F82A604570}" dt="2024-01-29T16:34:34.078" v="98" actId="20577"/>
        <pc:sldMkLst>
          <pc:docMk/>
          <pc:sldMk cId="1096183533" sldId="552"/>
        </pc:sldMkLst>
        <pc:spChg chg="mod">
          <ac:chgData name="Amy Peerlinck" userId="2e0a81ea-8688-4c0e-9ff4-f3e2b489a1c3" providerId="ADAL" clId="{CEB2AEAB-D5E1-4DDA-B205-25F82A604570}" dt="2024-01-29T16:34:28.411" v="89" actId="27636"/>
          <ac:spMkLst>
            <pc:docMk/>
            <pc:sldMk cId="1096183533" sldId="552"/>
            <ac:spMk id="2" creationId="{00000000-0000-0000-0000-000000000000}"/>
          </ac:spMkLst>
        </pc:spChg>
        <pc:spChg chg="mod">
          <ac:chgData name="Amy Peerlinck" userId="2e0a81ea-8688-4c0e-9ff4-f3e2b489a1c3" providerId="ADAL" clId="{CEB2AEAB-D5E1-4DDA-B205-25F82A604570}" dt="2024-01-29T16:34:34.078" v="98" actId="20577"/>
          <ac:spMkLst>
            <pc:docMk/>
            <pc:sldMk cId="1096183533" sldId="552"/>
            <ac:spMk id="3" creationId="{00000000-0000-0000-0000-000000000000}"/>
          </ac:spMkLst>
        </pc:spChg>
      </pc:sldChg>
      <pc:sldChg chg="modSp mod">
        <pc:chgData name="Amy Peerlinck" userId="2e0a81ea-8688-4c0e-9ff4-f3e2b489a1c3" providerId="ADAL" clId="{CEB2AEAB-D5E1-4DDA-B205-25F82A604570}" dt="2024-01-29T16:34:46.367" v="100" actId="1076"/>
        <pc:sldMkLst>
          <pc:docMk/>
          <pc:sldMk cId="4140483075" sldId="553"/>
        </pc:sldMkLst>
        <pc:graphicFrameChg chg="mod">
          <ac:chgData name="Amy Peerlinck" userId="2e0a81ea-8688-4c0e-9ff4-f3e2b489a1c3" providerId="ADAL" clId="{CEB2AEAB-D5E1-4DDA-B205-25F82A604570}" dt="2024-01-29T16:34:43.095" v="99" actId="1076"/>
          <ac:graphicFrameMkLst>
            <pc:docMk/>
            <pc:sldMk cId="4140483075" sldId="553"/>
            <ac:graphicFrameMk id="5" creationId="{00000000-0000-0000-0000-000000000000}"/>
          </ac:graphicFrameMkLst>
        </pc:graphicFrameChg>
        <pc:graphicFrameChg chg="mod">
          <ac:chgData name="Amy Peerlinck" userId="2e0a81ea-8688-4c0e-9ff4-f3e2b489a1c3" providerId="ADAL" clId="{CEB2AEAB-D5E1-4DDA-B205-25F82A604570}" dt="2024-01-29T16:34:46.367" v="100" actId="1076"/>
          <ac:graphicFrameMkLst>
            <pc:docMk/>
            <pc:sldMk cId="4140483075" sldId="553"/>
            <ac:graphicFrameMk id="46" creationId="{00000000-0000-0000-0000-000000000000}"/>
          </ac:graphicFrameMkLst>
        </pc:graphicFrameChg>
      </pc:sldChg>
      <pc:sldChg chg="modSp mod">
        <pc:chgData name="Amy Peerlinck" userId="2e0a81ea-8688-4c0e-9ff4-f3e2b489a1c3" providerId="ADAL" clId="{CEB2AEAB-D5E1-4DDA-B205-25F82A604570}" dt="2024-01-29T16:40:12.336" v="425" actId="20577"/>
        <pc:sldMkLst>
          <pc:docMk/>
          <pc:sldMk cId="2952355625" sldId="555"/>
        </pc:sldMkLst>
        <pc:spChg chg="mod">
          <ac:chgData name="Amy Peerlinck" userId="2e0a81ea-8688-4c0e-9ff4-f3e2b489a1c3" providerId="ADAL" clId="{CEB2AEAB-D5E1-4DDA-B205-25F82A604570}" dt="2024-01-29T16:40:12.336" v="425" actId="20577"/>
          <ac:spMkLst>
            <pc:docMk/>
            <pc:sldMk cId="2952355625" sldId="555"/>
            <ac:spMk id="6" creationId="{0DBF3532-639F-41FC-BC83-149B49AFA8BF}"/>
          </ac:spMkLst>
        </pc:spChg>
      </pc:sldChg>
      <pc:sldChg chg="modSp new mod">
        <pc:chgData name="Amy Peerlinck" userId="2e0a81ea-8688-4c0e-9ff4-f3e2b489a1c3" providerId="ADAL" clId="{CEB2AEAB-D5E1-4DDA-B205-25F82A604570}" dt="2024-01-30T19:02:36.201" v="695" actId="20577"/>
        <pc:sldMkLst>
          <pc:docMk/>
          <pc:sldMk cId="655947023" sldId="556"/>
        </pc:sldMkLst>
        <pc:spChg chg="mod">
          <ac:chgData name="Amy Peerlinck" userId="2e0a81ea-8688-4c0e-9ff4-f3e2b489a1c3" providerId="ADAL" clId="{CEB2AEAB-D5E1-4DDA-B205-25F82A604570}" dt="2024-01-29T21:21:52.721" v="483" actId="20577"/>
          <ac:spMkLst>
            <pc:docMk/>
            <pc:sldMk cId="655947023" sldId="556"/>
            <ac:spMk id="2" creationId="{B336DBBF-C7A4-4700-89AA-0F363C40C328}"/>
          </ac:spMkLst>
        </pc:spChg>
        <pc:spChg chg="mod">
          <ac:chgData name="Amy Peerlinck" userId="2e0a81ea-8688-4c0e-9ff4-f3e2b489a1c3" providerId="ADAL" clId="{CEB2AEAB-D5E1-4DDA-B205-25F82A604570}" dt="2024-01-30T19:02:36.201" v="695" actId="20577"/>
          <ac:spMkLst>
            <pc:docMk/>
            <pc:sldMk cId="655947023" sldId="556"/>
            <ac:spMk id="3" creationId="{A1F1774C-A7D9-4B34-9CCC-DF5C9111DA35}"/>
          </ac:spMkLst>
        </pc:spChg>
      </pc:sldChg>
      <pc:sldChg chg="addSp delSp modSp new mod modClrScheme chgLayout">
        <pc:chgData name="Amy Peerlinck" userId="2e0a81ea-8688-4c0e-9ff4-f3e2b489a1c3" providerId="ADAL" clId="{CEB2AEAB-D5E1-4DDA-B205-25F82A604570}" dt="2024-01-30T19:04:33.193" v="721" actId="207"/>
        <pc:sldMkLst>
          <pc:docMk/>
          <pc:sldMk cId="867924984" sldId="557"/>
        </pc:sldMkLst>
        <pc:spChg chg="del mod ord">
          <ac:chgData name="Amy Peerlinck" userId="2e0a81ea-8688-4c0e-9ff4-f3e2b489a1c3" providerId="ADAL" clId="{CEB2AEAB-D5E1-4DDA-B205-25F82A604570}" dt="2024-01-29T21:22:03.646" v="499" actId="700"/>
          <ac:spMkLst>
            <pc:docMk/>
            <pc:sldMk cId="867924984" sldId="557"/>
            <ac:spMk id="2" creationId="{7AF15E70-7D9A-4FCC-8C39-08068BF9A465}"/>
          </ac:spMkLst>
        </pc:spChg>
        <pc:spChg chg="del mod ord">
          <ac:chgData name="Amy Peerlinck" userId="2e0a81ea-8688-4c0e-9ff4-f3e2b489a1c3" providerId="ADAL" clId="{CEB2AEAB-D5E1-4DDA-B205-25F82A604570}" dt="2024-01-29T21:22:03.646" v="499" actId="700"/>
          <ac:spMkLst>
            <pc:docMk/>
            <pc:sldMk cId="867924984" sldId="557"/>
            <ac:spMk id="3" creationId="{71F31C29-27AB-40E5-9846-CABD58AC4893}"/>
          </ac:spMkLst>
        </pc:spChg>
        <pc:spChg chg="mod ord">
          <ac:chgData name="Amy Peerlinck" userId="2e0a81ea-8688-4c0e-9ff4-f3e2b489a1c3" providerId="ADAL" clId="{CEB2AEAB-D5E1-4DDA-B205-25F82A604570}" dt="2024-01-29T21:22:03.646" v="499" actId="700"/>
          <ac:spMkLst>
            <pc:docMk/>
            <pc:sldMk cId="867924984" sldId="557"/>
            <ac:spMk id="4" creationId="{40386881-D2B0-4F66-BA9D-4FB05EFE989A}"/>
          </ac:spMkLst>
        </pc:spChg>
        <pc:spChg chg="add mod ord">
          <ac:chgData name="Amy Peerlinck" userId="2e0a81ea-8688-4c0e-9ff4-f3e2b489a1c3" providerId="ADAL" clId="{CEB2AEAB-D5E1-4DDA-B205-25F82A604570}" dt="2024-01-29T21:22:20.926" v="529" actId="20577"/>
          <ac:spMkLst>
            <pc:docMk/>
            <pc:sldMk cId="867924984" sldId="557"/>
            <ac:spMk id="5" creationId="{BF4BF35A-0464-41E9-8A79-D108DC8CDACA}"/>
          </ac:spMkLst>
        </pc:spChg>
        <pc:spChg chg="add mod ord">
          <ac:chgData name="Amy Peerlinck" userId="2e0a81ea-8688-4c0e-9ff4-f3e2b489a1c3" providerId="ADAL" clId="{CEB2AEAB-D5E1-4DDA-B205-25F82A604570}" dt="2024-01-30T19:04:33.193" v="721" actId="207"/>
          <ac:spMkLst>
            <pc:docMk/>
            <pc:sldMk cId="867924984" sldId="557"/>
            <ac:spMk id="6" creationId="{FC74E7EF-F44D-4895-9B76-823246CBE64B}"/>
          </ac:spMkLst>
        </pc:spChg>
        <pc:spChg chg="add del">
          <ac:chgData name="Amy Peerlinck" userId="2e0a81ea-8688-4c0e-9ff4-f3e2b489a1c3" providerId="ADAL" clId="{CEB2AEAB-D5E1-4DDA-B205-25F82A604570}" dt="2024-01-29T21:23:10.970" v="660"/>
          <ac:spMkLst>
            <pc:docMk/>
            <pc:sldMk cId="867924984" sldId="557"/>
            <ac:spMk id="7" creationId="{3E8DFECB-2580-4BBC-B308-816F6720B2C0}"/>
          </ac:spMkLst>
        </pc:spChg>
      </pc:sldChg>
      <pc:sldChg chg="modSp new mod ord">
        <pc:chgData name="Amy Peerlinck" userId="2e0a81ea-8688-4c0e-9ff4-f3e2b489a1c3" providerId="ADAL" clId="{CEB2AEAB-D5E1-4DDA-B205-25F82A604570}" dt="2024-01-30T19:33:21.509" v="1249"/>
        <pc:sldMkLst>
          <pc:docMk/>
          <pc:sldMk cId="1285893208" sldId="558"/>
        </pc:sldMkLst>
        <pc:spChg chg="mod">
          <ac:chgData name="Amy Peerlinck" userId="2e0a81ea-8688-4c0e-9ff4-f3e2b489a1c3" providerId="ADAL" clId="{CEB2AEAB-D5E1-4DDA-B205-25F82A604570}" dt="2024-01-30T19:24:06.692" v="973" actId="20577"/>
          <ac:spMkLst>
            <pc:docMk/>
            <pc:sldMk cId="1285893208" sldId="558"/>
            <ac:spMk id="2" creationId="{14BFA47E-0909-4F13-BDDC-0263E27EF879}"/>
          </ac:spMkLst>
        </pc:spChg>
        <pc:spChg chg="mod">
          <ac:chgData name="Amy Peerlinck" userId="2e0a81ea-8688-4c0e-9ff4-f3e2b489a1c3" providerId="ADAL" clId="{CEB2AEAB-D5E1-4DDA-B205-25F82A604570}" dt="2024-01-30T19:30:06.696" v="1093" actId="20577"/>
          <ac:spMkLst>
            <pc:docMk/>
            <pc:sldMk cId="1285893208" sldId="558"/>
            <ac:spMk id="3" creationId="{A88756DB-FC92-4F8E-A76C-685464941479}"/>
          </ac:spMkLst>
        </pc:spChg>
      </pc:sldChg>
      <pc:sldChg chg="addSp modSp add mod ord">
        <pc:chgData name="Amy Peerlinck" userId="2e0a81ea-8688-4c0e-9ff4-f3e2b489a1c3" providerId="ADAL" clId="{CEB2AEAB-D5E1-4DDA-B205-25F82A604570}" dt="2024-01-30T19:30:28.055" v="1095"/>
        <pc:sldMkLst>
          <pc:docMk/>
          <pc:sldMk cId="1201836160" sldId="559"/>
        </pc:sldMkLst>
        <pc:spChg chg="mod">
          <ac:chgData name="Amy Peerlinck" userId="2e0a81ea-8688-4c0e-9ff4-f3e2b489a1c3" providerId="ADAL" clId="{CEB2AEAB-D5E1-4DDA-B205-25F82A604570}" dt="2024-01-30T19:24:11.339" v="974"/>
          <ac:spMkLst>
            <pc:docMk/>
            <pc:sldMk cId="1201836160" sldId="559"/>
            <ac:spMk id="2" creationId="{14BFA47E-0909-4F13-BDDC-0263E27EF879}"/>
          </ac:spMkLst>
        </pc:spChg>
        <pc:spChg chg="mod">
          <ac:chgData name="Amy Peerlinck" userId="2e0a81ea-8688-4c0e-9ff4-f3e2b489a1c3" providerId="ADAL" clId="{CEB2AEAB-D5E1-4DDA-B205-25F82A604570}" dt="2024-01-30T19:12:52.355" v="781" actId="20577"/>
          <ac:spMkLst>
            <pc:docMk/>
            <pc:sldMk cId="1201836160" sldId="559"/>
            <ac:spMk id="3" creationId="{A88756DB-FC92-4F8E-A76C-685464941479}"/>
          </ac:spMkLst>
        </pc:spChg>
        <pc:spChg chg="add mod">
          <ac:chgData name="Amy Peerlinck" userId="2e0a81ea-8688-4c0e-9ff4-f3e2b489a1c3" providerId="ADAL" clId="{CEB2AEAB-D5E1-4DDA-B205-25F82A604570}" dt="2024-01-30T19:30:01.275" v="1092" actId="27636"/>
          <ac:spMkLst>
            <pc:docMk/>
            <pc:sldMk cId="1201836160" sldId="559"/>
            <ac:spMk id="5" creationId="{F2450D8B-22CA-4C4E-A89A-F5E9A16A6EA6}"/>
          </ac:spMkLst>
        </pc:spChg>
      </pc:sldChg>
      <pc:sldChg chg="addSp modSp new mod">
        <pc:chgData name="Amy Peerlinck" userId="2e0a81ea-8688-4c0e-9ff4-f3e2b489a1c3" providerId="ADAL" clId="{CEB2AEAB-D5E1-4DDA-B205-25F82A604570}" dt="2024-01-30T19:34:01.391" v="1263" actId="20577"/>
        <pc:sldMkLst>
          <pc:docMk/>
          <pc:sldMk cId="2952892141" sldId="560"/>
        </pc:sldMkLst>
        <pc:spChg chg="mod">
          <ac:chgData name="Amy Peerlinck" userId="2e0a81ea-8688-4c0e-9ff4-f3e2b489a1c3" providerId="ADAL" clId="{CEB2AEAB-D5E1-4DDA-B205-25F82A604570}" dt="2024-01-30T19:34:01.391" v="1263" actId="20577"/>
          <ac:spMkLst>
            <pc:docMk/>
            <pc:sldMk cId="2952892141" sldId="560"/>
            <ac:spMk id="2" creationId="{7F279DBB-617D-4BDC-915C-F74BF034A5C8}"/>
          </ac:spMkLst>
        </pc:spChg>
        <pc:spChg chg="mod">
          <ac:chgData name="Amy Peerlinck" userId="2e0a81ea-8688-4c0e-9ff4-f3e2b489a1c3" providerId="ADAL" clId="{CEB2AEAB-D5E1-4DDA-B205-25F82A604570}" dt="2024-01-30T19:33:00.526" v="1247" actId="1076"/>
          <ac:spMkLst>
            <pc:docMk/>
            <pc:sldMk cId="2952892141" sldId="560"/>
            <ac:spMk id="3" creationId="{F587266C-0C85-42D0-B780-6552162F5E8A}"/>
          </ac:spMkLst>
        </pc:spChg>
        <pc:spChg chg="add mod">
          <ac:chgData name="Amy Peerlinck" userId="2e0a81ea-8688-4c0e-9ff4-f3e2b489a1c3" providerId="ADAL" clId="{CEB2AEAB-D5E1-4DDA-B205-25F82A604570}" dt="2024-01-30T19:32:22.563" v="1242" actId="207"/>
          <ac:spMkLst>
            <pc:docMk/>
            <pc:sldMk cId="2952892141" sldId="560"/>
            <ac:spMk id="6" creationId="{4E0B84F5-501A-47B3-BB93-BD5D613444BC}"/>
          </ac:spMkLst>
        </pc:spChg>
      </pc:sldChg>
      <pc:sldChg chg="addSp delSp modSp add mod">
        <pc:chgData name="Amy Peerlinck" userId="2e0a81ea-8688-4c0e-9ff4-f3e2b489a1c3" providerId="ADAL" clId="{CEB2AEAB-D5E1-4DDA-B205-25F82A604570}" dt="2024-01-30T19:39:13.622" v="1347" actId="1076"/>
        <pc:sldMkLst>
          <pc:docMk/>
          <pc:sldMk cId="1178888937" sldId="561"/>
        </pc:sldMkLst>
        <pc:spChg chg="mod">
          <ac:chgData name="Amy Peerlinck" userId="2e0a81ea-8688-4c0e-9ff4-f3e2b489a1c3" providerId="ADAL" clId="{CEB2AEAB-D5E1-4DDA-B205-25F82A604570}" dt="2024-01-30T19:34:05.872" v="1269" actId="20577"/>
          <ac:spMkLst>
            <pc:docMk/>
            <pc:sldMk cId="1178888937" sldId="561"/>
            <ac:spMk id="2" creationId="{7F279DBB-617D-4BDC-915C-F74BF034A5C8}"/>
          </ac:spMkLst>
        </pc:spChg>
        <pc:spChg chg="del mod">
          <ac:chgData name="Amy Peerlinck" userId="2e0a81ea-8688-4c0e-9ff4-f3e2b489a1c3" providerId="ADAL" clId="{CEB2AEAB-D5E1-4DDA-B205-25F82A604570}" dt="2024-01-30T19:38:22.324" v="1333" actId="478"/>
          <ac:spMkLst>
            <pc:docMk/>
            <pc:sldMk cId="1178888937" sldId="561"/>
            <ac:spMk id="3" creationId="{F587266C-0C85-42D0-B780-6552162F5E8A}"/>
          </ac:spMkLst>
        </pc:spChg>
        <pc:spChg chg="mod">
          <ac:chgData name="Amy Peerlinck" userId="2e0a81ea-8688-4c0e-9ff4-f3e2b489a1c3" providerId="ADAL" clId="{CEB2AEAB-D5E1-4DDA-B205-25F82A604570}" dt="2024-01-30T19:39:13.622" v="1347" actId="1076"/>
          <ac:spMkLst>
            <pc:docMk/>
            <pc:sldMk cId="1178888937" sldId="561"/>
            <ac:spMk id="6" creationId="{4E0B84F5-501A-47B3-BB93-BD5D613444BC}"/>
          </ac:spMkLst>
        </pc:spChg>
        <pc:spChg chg="add del mod">
          <ac:chgData name="Amy Peerlinck" userId="2e0a81ea-8688-4c0e-9ff4-f3e2b489a1c3" providerId="ADAL" clId="{CEB2AEAB-D5E1-4DDA-B205-25F82A604570}" dt="2024-01-30T19:38:24.666" v="1334" actId="478"/>
          <ac:spMkLst>
            <pc:docMk/>
            <pc:sldMk cId="1178888937" sldId="561"/>
            <ac:spMk id="7" creationId="{7A6FFE5C-2CFF-48F7-8D17-9C9BE5A4CC22}"/>
          </ac:spMkLst>
        </pc:spChg>
        <pc:spChg chg="add mod">
          <ac:chgData name="Amy Peerlinck" userId="2e0a81ea-8688-4c0e-9ff4-f3e2b489a1c3" providerId="ADAL" clId="{CEB2AEAB-D5E1-4DDA-B205-25F82A604570}" dt="2024-01-30T19:39:10.965" v="1346" actId="207"/>
          <ac:spMkLst>
            <pc:docMk/>
            <pc:sldMk cId="1178888937" sldId="561"/>
            <ac:spMk id="8" creationId="{C23ECC79-F129-42DF-A8FE-473899A820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D9C43-F0E7-4A93-B9CC-27821FE081A4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283DF-0283-43CE-83A3-85C17C1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283DF-0283-43CE-83A3-85C17C10C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37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47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CD775-A614-FA4B-B499-318558405AFC}" type="slidenum">
              <a:rPr lang="en-US"/>
              <a:pPr/>
              <a:t>48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8CD775-A614-FA4B-B499-318558405AFC}" type="slidenum">
              <a:rPr lang="en-US"/>
              <a:pPr/>
              <a:t>49</a:t>
            </a:fld>
            <a:endParaRPr lang="en-US"/>
          </a:p>
        </p:txBody>
      </p:sp>
      <p:sp>
        <p:nvSpPr>
          <p:cNvPr id="1515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ktiv-grotesk"/>
              </a:rPr>
              <a:t>responses of Gallup's Economic Conditions and Economic Outlook measures: Daily results are based on telephone interviews with approximately 1,500 national adults; Margin of error is ±3 percentage points.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ktiv-grotesk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ktiv-grotesk"/>
              </a:rPr>
              <a:t>80% correlation with tweets! Does this mean anything?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aktiv-grotesk"/>
            </a:endParaRPr>
          </a:p>
          <a:p>
            <a:r>
              <a:rPr lang="en-US" b="0" i="0" dirty="0">
                <a:solidFill>
                  <a:srgbClr val="282828"/>
                </a:solidFill>
                <a:effectLst/>
                <a:latin typeface="Tiempos Text"/>
              </a:rPr>
              <a:t>“The results highlight the potential of text streams as a substitute and supplement for traditional polling.”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6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Johan</a:t>
            </a:r>
            <a:r>
              <a:rPr lang="en-US" baseline="0" dirty="0"/>
              <a:t> </a:t>
            </a:r>
            <a:r>
              <a:rPr lang="en-US" baseline="0" dirty="0" err="1"/>
              <a:t>Bollen</a:t>
            </a:r>
            <a:r>
              <a:rPr lang="en-US" baseline="0" dirty="0"/>
              <a:t> (email, 1/18/12) for </a:t>
            </a:r>
            <a:r>
              <a:rPr lang="en-US" dirty="0"/>
              <a:t>permission to use this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0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  <a:r>
              <a:rPr lang="en-US" baseline="0" dirty="0"/>
              <a:t> to Chris Potts for permission to use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59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</a:t>
            </a:r>
            <a:r>
              <a:rPr lang="en-US" baseline="0" dirty="0"/>
              <a:t> to Chris Potts for permission to use figures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</a:t>
            </a:r>
            <a:r>
              <a:rPr lang="en-US" baseline="0" dirty="0"/>
              <a:t> to Chris Potts for permission to use figures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8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2C7652-0391-1943-B9FC-08A81FD07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00559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77C91-7966-624A-8B7E-261C00AA9048}"/>
              </a:ext>
            </a:extLst>
          </p:cNvPr>
          <p:cNvSpPr/>
          <p:nvPr userDrawn="1"/>
        </p:nvSpPr>
        <p:spPr>
          <a:xfrm>
            <a:off x="0" y="0"/>
            <a:ext cx="920056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58147F-C424-C741-9281-5E05E0075666}"/>
              </a:ext>
            </a:extLst>
          </p:cNvPr>
          <p:cNvSpPr txBox="1"/>
          <p:nvPr userDrawn="1"/>
        </p:nvSpPr>
        <p:spPr>
          <a:xfrm rot="16200000">
            <a:off x="-1287782" y="4899988"/>
            <a:ext cx="328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Greg Smith </a:t>
            </a:r>
          </a:p>
          <a:p>
            <a:endParaRPr lang="en-US" sz="80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10457"/>
            <a:ext cx="7315200" cy="2387600"/>
          </a:xfrm>
        </p:spPr>
        <p:txBody>
          <a:bodyPr anchor="b">
            <a:normAutofit/>
          </a:bodyPr>
          <a:lstStyle>
            <a:lvl1pPr algn="l">
              <a:defRPr sz="7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3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D4CF-3578-4175-A5D0-FD9E4588A820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4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0889" y="1228689"/>
            <a:ext cx="10950222" cy="2387600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1393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59A4-498A-4416-9733-FB41E6B26F56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1F3075-04F2-A445-BE1B-D8C8EB9CAD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41D0E-16E6-C248-AC4F-2B525AA6A4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4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18A9BA-2890-1E4C-ABB0-769AE2A9F4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80E0-D24E-4CE6-8A36-DE1A0B74EC5F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DAA7FC-123C-F64B-83DE-E03AFD1D5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0889" y="1228689"/>
            <a:ext cx="10950222" cy="2387600"/>
          </a:xfrm>
        </p:spPr>
        <p:txBody>
          <a:bodyPr anchor="b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E6730D2-4763-2747-8F2E-3FEEA5CE2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93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9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07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07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DC43-1A03-492F-B812-DA269EFA653E}" type="datetime1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87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27404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39433"/>
            <a:ext cx="5157787" cy="66564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53820"/>
            <a:ext cx="5157787" cy="3179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39433"/>
            <a:ext cx="5183188" cy="66564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53820"/>
            <a:ext cx="5183188" cy="3179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9A45-724C-43B3-9E0B-EC5728A3B404}" type="datetime1">
              <a:rPr lang="en-US" smtClean="0"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46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7D23-1E09-4598-A54E-D351E99700B9}" type="datetime1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8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544B-0EC2-4961-AFC6-8542F608A1D0}" type="datetime1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13366"/>
            <a:ext cx="3932237" cy="84403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13367"/>
            <a:ext cx="6172200" cy="4572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2870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AA6F-9CA7-4591-BD77-5E1CDF8263E2}" type="datetime1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7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" y="0"/>
            <a:ext cx="6577009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212" y="1213207"/>
            <a:ext cx="3932237" cy="8771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15212" y="2301932"/>
            <a:ext cx="3932237" cy="34937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5310-EC2D-4B5C-B4FA-34F36E3F3AC6}" type="datetime1">
              <a:rPr lang="en-US" smtClean="0"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03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E7EDB-F378-0149-B61D-07C68B44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366F9-F103-4E4B-8FA9-52FD18E7AE9B}" type="datetime1">
              <a:rPr lang="en-US" smtClean="0"/>
              <a:t>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8169A-7A79-C841-B58F-0E62AA19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AD714-C736-4643-84FA-2E4EF4DE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EFD0E-4F3E-D149-B786-95232B2F8E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E6239DD3-2332-0F4C-ADE8-355B4859C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99901"/>
            <a:ext cx="9144000" cy="482252"/>
          </a:xfr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FCBCB-B8AF-9447-A119-A2C8CFDB2D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363" y="1275847"/>
            <a:ext cx="3149273" cy="31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8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2A1F8-84FD-BB41-B0E9-063A80723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84"/>
          <a:stretch/>
        </p:blipFill>
        <p:spPr>
          <a:xfrm>
            <a:off x="-697832" y="0"/>
            <a:ext cx="9898391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77C91-7966-624A-8B7E-261C00AA9048}"/>
              </a:ext>
            </a:extLst>
          </p:cNvPr>
          <p:cNvSpPr/>
          <p:nvPr userDrawn="1"/>
        </p:nvSpPr>
        <p:spPr>
          <a:xfrm>
            <a:off x="-2" y="0"/>
            <a:ext cx="920056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58147F-C424-C741-9281-5E05E0075666}"/>
              </a:ext>
            </a:extLst>
          </p:cNvPr>
          <p:cNvSpPr txBox="1"/>
          <p:nvPr userDrawn="1"/>
        </p:nvSpPr>
        <p:spPr>
          <a:xfrm rot="16200000">
            <a:off x="-1287782" y="4899988"/>
            <a:ext cx="328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  <a:p>
            <a:endParaRPr lang="en-US" sz="80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10457"/>
            <a:ext cx="7315200" cy="2387600"/>
          </a:xfrm>
        </p:spPr>
        <p:txBody>
          <a:bodyPr anchor="b">
            <a:normAutofit/>
          </a:bodyPr>
          <a:lstStyle>
            <a:lvl1pPr algn="l">
              <a:defRPr sz="7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3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7666A-13C2-46C3-ADE2-C521DC29E045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2E6301-337A-0446-A2E7-D453726A48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200559" cy="68580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77C91-7966-624A-8B7E-261C00AA9048}"/>
              </a:ext>
            </a:extLst>
          </p:cNvPr>
          <p:cNvSpPr/>
          <p:nvPr userDrawn="1"/>
        </p:nvSpPr>
        <p:spPr>
          <a:xfrm>
            <a:off x="0" y="-2"/>
            <a:ext cx="920056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58147F-C424-C741-9281-5E05E0075666}"/>
              </a:ext>
            </a:extLst>
          </p:cNvPr>
          <p:cNvSpPr txBox="1"/>
          <p:nvPr userDrawn="1"/>
        </p:nvSpPr>
        <p:spPr>
          <a:xfrm rot="16200000">
            <a:off x="-1287782" y="4899988"/>
            <a:ext cx="328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  <a:p>
            <a:endParaRPr lang="en-US" sz="80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10457"/>
            <a:ext cx="7315200" cy="2387600"/>
          </a:xfrm>
        </p:spPr>
        <p:txBody>
          <a:bodyPr anchor="b">
            <a:normAutofit/>
          </a:bodyPr>
          <a:lstStyle>
            <a:lvl1pPr algn="l">
              <a:defRPr sz="7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3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3DFC-8C07-4E18-AA6C-F3F9226F66FB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2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8ABB9CF-80B4-364F-BBAD-24E9DA3C60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658350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77C91-7966-624A-8B7E-261C00AA9048}"/>
              </a:ext>
            </a:extLst>
          </p:cNvPr>
          <p:cNvSpPr/>
          <p:nvPr userDrawn="1"/>
        </p:nvSpPr>
        <p:spPr>
          <a:xfrm>
            <a:off x="0" y="-2"/>
            <a:ext cx="9200561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58147F-C424-C741-9281-5E05E0075666}"/>
              </a:ext>
            </a:extLst>
          </p:cNvPr>
          <p:cNvSpPr txBox="1"/>
          <p:nvPr userDrawn="1"/>
        </p:nvSpPr>
        <p:spPr>
          <a:xfrm rot="16200000">
            <a:off x="-1287782" y="4899988"/>
            <a:ext cx="328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  <a:p>
            <a:endParaRPr lang="en-US" sz="80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10457"/>
            <a:ext cx="7315200" cy="2387600"/>
          </a:xfrm>
        </p:spPr>
        <p:txBody>
          <a:bodyPr anchor="b">
            <a:normAutofit/>
          </a:bodyPr>
          <a:lstStyle>
            <a:lvl1pPr algn="l">
              <a:defRPr sz="7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3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9BC3-6A9A-45A1-99A2-CF9FFADD9F28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4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CEE8F2F-808B-5143-8E11-AC87B4922625}"/>
              </a:ext>
            </a:extLst>
          </p:cNvPr>
          <p:cNvSpPr/>
          <p:nvPr userDrawn="1"/>
        </p:nvSpPr>
        <p:spPr>
          <a:xfrm>
            <a:off x="0" y="0"/>
            <a:ext cx="9200561" cy="6858000"/>
          </a:xfrm>
          <a:prstGeom prst="rect">
            <a:avLst/>
          </a:prstGeom>
          <a:solidFill>
            <a:srgbClr val="A8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96D2D4-5981-9C46-9660-75453E4A2CC0}"/>
              </a:ext>
            </a:extLst>
          </p:cNvPr>
          <p:cNvSpPr/>
          <p:nvPr userDrawn="1"/>
        </p:nvSpPr>
        <p:spPr>
          <a:xfrm>
            <a:off x="9200561" y="0"/>
            <a:ext cx="2991439" cy="6858000"/>
          </a:xfrm>
          <a:prstGeom prst="rect">
            <a:avLst/>
          </a:prstGeom>
          <a:solidFill>
            <a:srgbClr val="A81930"/>
          </a:solidFill>
          <a:ln>
            <a:solidFill>
              <a:srgbClr val="A819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noFill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02E568-547D-574D-A981-B4E59F59B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BF229-CA2A-9D47-90BC-46FA11B1BFA1}"/>
              </a:ext>
            </a:extLst>
          </p:cNvPr>
          <p:cNvSpPr/>
          <p:nvPr userDrawn="1"/>
        </p:nvSpPr>
        <p:spPr>
          <a:xfrm>
            <a:off x="9200560" y="0"/>
            <a:ext cx="2991439" cy="6858000"/>
          </a:xfrm>
          <a:prstGeom prst="rect">
            <a:avLst/>
          </a:prstGeom>
          <a:solidFill>
            <a:srgbClr val="C51C30"/>
          </a:solidFill>
          <a:ln>
            <a:solidFill>
              <a:srgbClr val="A91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5B9F1-AE5A-1C46-8134-0EC71A4B94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342" y="5067071"/>
            <a:ext cx="1381877" cy="94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733" y="1110457"/>
            <a:ext cx="8034867" cy="2387600"/>
          </a:xfrm>
        </p:spPr>
        <p:txBody>
          <a:bodyPr anchor="t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731520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of Presenter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1C90-A788-49FE-AD01-AD65CAE079DA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D11A9-E8DE-DF49-9994-808036B40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3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350925-1F30-0744-86FE-E107B9413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5611" y="0"/>
            <a:ext cx="561638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4B4A9A-7E04-714F-A8A5-3970DB05667A}"/>
              </a:ext>
            </a:extLst>
          </p:cNvPr>
          <p:cNvSpPr/>
          <p:nvPr userDrawn="1"/>
        </p:nvSpPr>
        <p:spPr>
          <a:xfrm>
            <a:off x="6575610" y="0"/>
            <a:ext cx="5616389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4D0C2-518A-234E-8112-C6FE086C1D60}"/>
              </a:ext>
            </a:extLst>
          </p:cNvPr>
          <p:cNvSpPr/>
          <p:nvPr userDrawn="1"/>
        </p:nvSpPr>
        <p:spPr>
          <a:xfrm>
            <a:off x="0" y="0"/>
            <a:ext cx="657561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0CE55E-E163-AF46-9613-030EB09EB9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283" y="5311752"/>
            <a:ext cx="1381877" cy="946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7003E7-FD0F-F54D-BB50-17A6850D3FA0}"/>
              </a:ext>
            </a:extLst>
          </p:cNvPr>
          <p:cNvSpPr txBox="1"/>
          <p:nvPr userDrawn="1"/>
        </p:nvSpPr>
        <p:spPr>
          <a:xfrm rot="16200000">
            <a:off x="5231548" y="4961542"/>
            <a:ext cx="3280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Carley Clegg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1966"/>
            <a:ext cx="4899211" cy="2387600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4899211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49BE-C58F-4150-A8FD-A14D42966227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3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120EE90-6F7E-0441-8F78-E945C05AF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5611" y="0"/>
            <a:ext cx="561638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A4D0C2-518A-234E-8112-C6FE086C1D60}"/>
              </a:ext>
            </a:extLst>
          </p:cNvPr>
          <p:cNvSpPr/>
          <p:nvPr userDrawn="1"/>
        </p:nvSpPr>
        <p:spPr>
          <a:xfrm>
            <a:off x="0" y="0"/>
            <a:ext cx="657561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1966"/>
            <a:ext cx="4899211" cy="2387600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4899211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25B-EB58-4119-9B6D-50D63DC0837E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16826-E5B7-B844-9FD3-948CBC535204}"/>
              </a:ext>
            </a:extLst>
          </p:cNvPr>
          <p:cNvSpPr/>
          <p:nvPr userDrawn="1"/>
        </p:nvSpPr>
        <p:spPr>
          <a:xfrm>
            <a:off x="6575610" y="0"/>
            <a:ext cx="5616389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5FB4F0-FFDF-ED4F-BFF1-9DD3D343F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283" y="5311752"/>
            <a:ext cx="1381877" cy="94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3A2CAA-4B6E-9C4D-AF6C-C7B39F1D33B8}"/>
              </a:ext>
            </a:extLst>
          </p:cNvPr>
          <p:cNvSpPr txBox="1"/>
          <p:nvPr userDrawn="1"/>
        </p:nvSpPr>
        <p:spPr>
          <a:xfrm rot="16200000">
            <a:off x="5231548" y="4961542"/>
            <a:ext cx="3280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</p:txBody>
      </p:sp>
    </p:spTree>
    <p:extLst>
      <p:ext uri="{BB962C8B-B14F-4D97-AF65-F5344CB8AC3E}">
        <p14:creationId xmlns:p14="http://schemas.microsoft.com/office/powerpoint/2010/main" val="204251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BEA5-FABA-FC49-A194-0BE0FAA36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5611" y="0"/>
            <a:ext cx="561638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A4D0C2-518A-234E-8112-C6FE086C1D60}"/>
              </a:ext>
            </a:extLst>
          </p:cNvPr>
          <p:cNvSpPr/>
          <p:nvPr userDrawn="1"/>
        </p:nvSpPr>
        <p:spPr>
          <a:xfrm>
            <a:off x="0" y="0"/>
            <a:ext cx="657561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DD12D-0E63-934F-B9F8-90A3C18834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1966"/>
            <a:ext cx="4899211" cy="2387600"/>
          </a:xfrm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39641-B5F7-5344-99C4-3F03C52273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590132"/>
            <a:ext cx="4899211" cy="165576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BE11-2011-264D-AA40-678EA45A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87C5-7E54-46AE-A87C-268686B53299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14CAF-045F-544C-9205-DFA80F31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16826-E5B7-B844-9FD3-948CBC535204}"/>
              </a:ext>
            </a:extLst>
          </p:cNvPr>
          <p:cNvSpPr/>
          <p:nvPr userDrawn="1"/>
        </p:nvSpPr>
        <p:spPr>
          <a:xfrm>
            <a:off x="6575612" y="0"/>
            <a:ext cx="5616388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5FB4F0-FFDF-ED4F-BFF1-9DD3D343F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283" y="5311752"/>
            <a:ext cx="1381877" cy="94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3A2CAA-4B6E-9C4D-AF6C-C7B39F1D33B8}"/>
              </a:ext>
            </a:extLst>
          </p:cNvPr>
          <p:cNvSpPr txBox="1"/>
          <p:nvPr userDrawn="1"/>
        </p:nvSpPr>
        <p:spPr>
          <a:xfrm rot="16200000">
            <a:off x="5231548" y="4961542"/>
            <a:ext cx="3280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Randall Gee</a:t>
            </a:r>
          </a:p>
        </p:txBody>
      </p:sp>
    </p:spTree>
    <p:extLst>
      <p:ext uri="{BB962C8B-B14F-4D97-AF65-F5344CB8AC3E}">
        <p14:creationId xmlns:p14="http://schemas.microsoft.com/office/powerpoint/2010/main" val="132935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36" y="365125"/>
            <a:ext cx="10820328" cy="69603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36" y="1309511"/>
            <a:ext cx="10820328" cy="4523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D6FC8-E266-4947-BB01-8323D263BE8A}" type="datetime1">
              <a:rPr lang="en-US" smtClean="0"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6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EEAD9B-F486-B440-869D-F4299ED51C54}"/>
              </a:ext>
            </a:extLst>
          </p:cNvPr>
          <p:cNvSpPr/>
          <p:nvPr userDrawn="1"/>
        </p:nvSpPr>
        <p:spPr>
          <a:xfrm>
            <a:off x="0" y="6165882"/>
            <a:ext cx="12192000" cy="681037"/>
          </a:xfrm>
          <a:prstGeom prst="rect">
            <a:avLst/>
          </a:prstGeom>
          <a:solidFill>
            <a:srgbClr val="A81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A8193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047" y="365126"/>
            <a:ext cx="10969906" cy="662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7" y="1422401"/>
            <a:ext cx="10969906" cy="4410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631A323-DBE4-44A8-A89F-B0C53CE5557A}" type="datetime1">
              <a:rPr lang="en-US" smtClean="0"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217" y="63512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7A0C80C-1F47-DB4F-AEB2-390B3F3278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92CA03-3DB3-4CF0-98DB-9E7A86DB3090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157082" y="6332359"/>
            <a:ext cx="532885" cy="365125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8568884-4442-4BF1-B5E0-36BA9C24BD2D}"/>
              </a:ext>
            </a:extLst>
          </p:cNvPr>
          <p:cNvSpPr txBox="1">
            <a:spLocks/>
          </p:cNvSpPr>
          <p:nvPr userDrawn="1"/>
        </p:nvSpPr>
        <p:spPr>
          <a:xfrm>
            <a:off x="533472" y="6390786"/>
            <a:ext cx="51591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WESTERN COLORADO UNIVERSITY | GO.WESTERN.EDU | GUNNISON, CO</a:t>
            </a:r>
          </a:p>
        </p:txBody>
      </p:sp>
    </p:spTree>
    <p:extLst>
      <p:ext uri="{BB962C8B-B14F-4D97-AF65-F5344CB8AC3E}">
        <p14:creationId xmlns:p14="http://schemas.microsoft.com/office/powerpoint/2010/main" val="383319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5" r:id="rId3"/>
    <p:sldLayoutId id="2147483649" r:id="rId4"/>
    <p:sldLayoutId id="2147483673" r:id="rId5"/>
    <p:sldLayoutId id="2147483659" r:id="rId6"/>
    <p:sldLayoutId id="2147483660" r:id="rId7"/>
    <p:sldLayoutId id="2147483661" r:id="rId8"/>
    <p:sldLayoutId id="2147483665" r:id="rId9"/>
    <p:sldLayoutId id="2147483664" r:id="rId10"/>
    <p:sldLayoutId id="2147483677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6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rnell.edu/people/pabo/movie-review-data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entiment.christopherpotts.net/code-data/happyfuntokenizing.py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wjh.harvard.edu/~inquirer/inquirerbasic.xl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wc.net/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pitt.edu/mpqa/subj_lexicon.html" TargetMode="Externa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sentiwordnet.isti.cnr.it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sentiment.christopherpotts.net/lexicons.html" TargetMode="Externa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187775031100007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C918-F801-BF41-B0C1-00887647E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6: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F5176-5DD3-E840-95BE-B7C3FF2B9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385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4F3C7-7315-4CEA-A638-0647B8D6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19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Simplest task</a:t>
            </a:r>
          </a:p>
          <a:p>
            <a:pPr lvl="1"/>
            <a:r>
              <a:rPr lang="en-US" sz="2800" dirty="0"/>
              <a:t>Is the attitude of this text positive or negative?</a:t>
            </a:r>
          </a:p>
          <a:p>
            <a:r>
              <a:rPr lang="en-US" sz="3200" dirty="0"/>
              <a:t>More complex</a:t>
            </a:r>
          </a:p>
          <a:p>
            <a:pPr lvl="1"/>
            <a:r>
              <a:rPr lang="en-US" sz="2800" dirty="0"/>
              <a:t>Rank the attitude of this text from 1 to 5</a:t>
            </a:r>
          </a:p>
          <a:p>
            <a:r>
              <a:rPr lang="en-US" sz="3200" dirty="0"/>
              <a:t>Advanced</a:t>
            </a:r>
          </a:p>
          <a:p>
            <a:pPr lvl="1"/>
            <a:r>
              <a:rPr lang="en-US" sz="2800" dirty="0"/>
              <a:t>Detect the target, source, or complex attitude types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3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Simplest task</a:t>
            </a:r>
          </a:p>
          <a:p>
            <a:pPr lvl="1"/>
            <a:r>
              <a:rPr lang="en-US" sz="2800" dirty="0">
                <a:solidFill>
                  <a:srgbClr val="000090"/>
                </a:solidFill>
              </a:rPr>
              <a:t>Is the attitude of this text positive or negative?</a:t>
            </a:r>
          </a:p>
          <a:p>
            <a:r>
              <a:rPr lang="en-US" sz="3200" dirty="0"/>
              <a:t>More complex</a:t>
            </a:r>
          </a:p>
          <a:p>
            <a:pPr lvl="1"/>
            <a:r>
              <a:rPr lang="en-US" sz="2800" dirty="0"/>
              <a:t>Rank the attitude of this text from 1 to 5</a:t>
            </a:r>
          </a:p>
          <a:p>
            <a:r>
              <a:rPr lang="en-US" sz="3200" dirty="0"/>
              <a:t>Advanced</a:t>
            </a:r>
          </a:p>
          <a:p>
            <a:pPr lvl="1"/>
            <a:r>
              <a:rPr lang="en-US" sz="2800" dirty="0"/>
              <a:t>Detect the target, source, or complex attitude types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9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333" dirty="0">
                <a:solidFill>
                  <a:schemeClr val="accent6"/>
                </a:solidFill>
                <a:latin typeface="Calibri (Headings)"/>
                <a:cs typeface="Calibri (Headings)"/>
              </a:rPr>
              <a:t>Sentiment Analysis</a:t>
            </a:r>
            <a:endParaRPr lang="en-US" sz="5333" dirty="0">
              <a:solidFill>
                <a:schemeClr val="accent6"/>
              </a:solidFill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403536137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766" y="211755"/>
            <a:ext cx="10261600" cy="1143000"/>
          </a:xfrm>
        </p:spPr>
        <p:txBody>
          <a:bodyPr/>
          <a:lstStyle/>
          <a:p>
            <a:pPr lvl="1"/>
            <a:r>
              <a:rPr lang="en-US" sz="3733" dirty="0"/>
              <a:t>Sentiment Classification in Movie Reviews</a:t>
            </a:r>
            <a:endParaRPr lang="en-US" sz="5867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11200" y="2717800"/>
            <a:ext cx="10363200" cy="3149600"/>
          </a:xfrm>
        </p:spPr>
        <p:txBody>
          <a:bodyPr/>
          <a:lstStyle/>
          <a:p>
            <a:r>
              <a:rPr lang="en-US" dirty="0"/>
              <a:t>Polarity detection:</a:t>
            </a:r>
          </a:p>
          <a:p>
            <a:pPr lvl="1"/>
            <a:r>
              <a:rPr lang="en-US" dirty="0"/>
              <a:t>Is an IMDB movie review positive or negative?</a:t>
            </a:r>
          </a:p>
          <a:p>
            <a:r>
              <a:rPr lang="en-US" dirty="0"/>
              <a:t>Data: </a:t>
            </a:r>
            <a:r>
              <a:rPr lang="en-US" i="1" dirty="0"/>
              <a:t>Polarity Data 2.0: </a:t>
            </a:r>
          </a:p>
          <a:p>
            <a:pPr lvl="1"/>
            <a:r>
              <a:rPr lang="en-US" dirty="0">
                <a:hlinkClick r:id="rId2"/>
              </a:rPr>
              <a:t>http://www.cs.cornell.edu/people/pabo/movie-review-data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766" y="1098078"/>
            <a:ext cx="8839200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817A"/>
                </a:solidFill>
              </a:rPr>
              <a:t>Bo Pang, Lillian Lee, and </a:t>
            </a:r>
            <a:r>
              <a:rPr lang="en-US" dirty="0" err="1">
                <a:solidFill>
                  <a:srgbClr val="28817A"/>
                </a:solidFill>
              </a:rPr>
              <a:t>Shivakumar</a:t>
            </a:r>
            <a:r>
              <a:rPr lang="en-US" dirty="0">
                <a:solidFill>
                  <a:srgbClr val="28817A"/>
                </a:solidFill>
              </a:rPr>
              <a:t> </a:t>
            </a:r>
            <a:r>
              <a:rPr lang="en-US" dirty="0" err="1">
                <a:solidFill>
                  <a:srgbClr val="28817A"/>
                </a:solidFill>
              </a:rPr>
              <a:t>Vaithyanathan</a:t>
            </a:r>
            <a:r>
              <a:rPr lang="en-US" dirty="0">
                <a:solidFill>
                  <a:srgbClr val="28817A"/>
                </a:solidFill>
              </a:rPr>
              <a:t>.  2002.  Thumbs up? Sentiment Classification using Machine Learning Techniques. EMNLP-2002, 79—86.</a:t>
            </a:r>
          </a:p>
          <a:p>
            <a:r>
              <a:rPr lang="en-US" dirty="0">
                <a:solidFill>
                  <a:srgbClr val="28817A"/>
                </a:solidFill>
              </a:rPr>
              <a:t>Bo Pang and Lillian Lee.  2004.  A Sentimental Education: Sentiment Analysis Using Subjectivity Summarization Based on Minimum Cuts.  ACL, 271-278</a:t>
            </a:r>
          </a:p>
        </p:txBody>
      </p:sp>
    </p:spTree>
    <p:extLst>
      <p:ext uri="{BB962C8B-B14F-4D97-AF65-F5344CB8AC3E}">
        <p14:creationId xmlns:p14="http://schemas.microsoft.com/office/powerpoint/2010/main" val="142429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14" y="98526"/>
            <a:ext cx="10363200" cy="1143000"/>
          </a:xfrm>
        </p:spPr>
        <p:txBody>
          <a:bodyPr/>
          <a:lstStyle/>
          <a:p>
            <a:r>
              <a:rPr lang="en-US" dirty="0"/>
              <a:t>IMDB data in the Pang and Lee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599" y="1644065"/>
            <a:ext cx="5486401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when _star wars_ came out some twenty years ago , the image of traveling throughout the stars has become a commonplace image . […]</a:t>
            </a:r>
          </a:p>
          <a:p>
            <a:pPr marL="0" indent="0">
              <a:buNone/>
            </a:pPr>
            <a:r>
              <a:rPr lang="en-US" sz="2000" dirty="0"/>
              <a:t>when </a:t>
            </a:r>
            <a:r>
              <a:rPr lang="en-US" sz="2000" dirty="0" err="1"/>
              <a:t>han</a:t>
            </a:r>
            <a:r>
              <a:rPr lang="en-US" sz="2000" dirty="0"/>
              <a:t> solo goes light speed , the stars change to bright lines , going towards the viewer in lines that converge at an invisible point . </a:t>
            </a:r>
          </a:p>
          <a:p>
            <a:pPr marL="0" indent="0">
              <a:buNone/>
            </a:pPr>
            <a:r>
              <a:rPr lang="en-US" sz="2000" dirty="0"/>
              <a:t>cool . </a:t>
            </a:r>
          </a:p>
          <a:p>
            <a:pPr marL="0" indent="0">
              <a:buNone/>
            </a:pPr>
            <a:r>
              <a:rPr lang="en-US" sz="2000" dirty="0"/>
              <a:t>_</a:t>
            </a:r>
            <a:r>
              <a:rPr lang="en-US" sz="2000" dirty="0" err="1"/>
              <a:t>october</a:t>
            </a:r>
            <a:r>
              <a:rPr lang="en-US" sz="2000" dirty="0"/>
              <a:t> sky_ offers a much simpler image–that of a single white dot , traveling horizontally across the night sky .   [. . . ]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705600" y="1644065"/>
            <a:ext cx="5384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 snake eyes ” is the most aggravating kind of movie : the kind that shows so much potential then becomes unbelievably disappointing .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it’s not just because this is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depalma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film , and since he’s a great director and one who’s films are always greeted with at least some fanfare .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it’s not even because this was a film starring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nicolas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cage and since he gives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brauvara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performance , this film is hardly worth his talents 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1601" y="937145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3366FF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4800" dirty="0">
              <a:solidFill>
                <a:srgbClr val="3366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39201" y="826027"/>
            <a:ext cx="688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8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Tokenization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920" y="1308100"/>
            <a:ext cx="8128000" cy="4445000"/>
          </a:xfrm>
        </p:spPr>
        <p:txBody>
          <a:bodyPr>
            <a:normAutofit/>
          </a:bodyPr>
          <a:lstStyle/>
          <a:p>
            <a:r>
              <a:rPr lang="en-US" sz="2400" dirty="0"/>
              <a:t>Deal with HTML and XML markup</a:t>
            </a:r>
          </a:p>
          <a:p>
            <a:r>
              <a:rPr lang="en-US" sz="2400" dirty="0"/>
              <a:t>Twitter mark-up (names, hash tags)</a:t>
            </a:r>
          </a:p>
          <a:p>
            <a:r>
              <a:rPr lang="en-US" sz="2400" dirty="0"/>
              <a:t>Capitalization (preserve for </a:t>
            </a:r>
          </a:p>
          <a:p>
            <a:pPr marL="0" indent="0">
              <a:buNone/>
            </a:pPr>
            <a:r>
              <a:rPr lang="en-US" sz="2400" dirty="0"/>
              <a:t>              words in all caps)</a:t>
            </a:r>
          </a:p>
          <a:p>
            <a:r>
              <a:rPr lang="en-US" sz="2400" dirty="0"/>
              <a:t>Phone numbers, dates</a:t>
            </a:r>
          </a:p>
          <a:p>
            <a:r>
              <a:rPr lang="en-US" sz="2400" dirty="0"/>
              <a:t>Emoticons</a:t>
            </a:r>
          </a:p>
          <a:p>
            <a:r>
              <a:rPr lang="en-US" sz="2400" dirty="0"/>
              <a:t>Useful code</a:t>
            </a:r>
          </a:p>
          <a:p>
            <a:pPr lvl="1"/>
            <a:r>
              <a:rPr lang="en-US" sz="2000" dirty="0">
                <a:hlinkClick r:id="rId2"/>
              </a:rPr>
              <a:t>Christopher Potts sentiment tokenizer</a:t>
            </a:r>
            <a:endParaRPr lang="en-US" sz="2000" dirty="0"/>
          </a:p>
          <a:p>
            <a:pPr lvl="1"/>
            <a:r>
              <a:rPr lang="en-US" sz="2000" dirty="0">
                <a:hlinkClick r:id="rId2"/>
              </a:rPr>
              <a:t>Brendan O’Connor twitter tokenizer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69129" y="2130952"/>
            <a:ext cx="66030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[&lt;&gt;]?                       # optional hat/brow</a:t>
            </a:r>
          </a:p>
          <a:p>
            <a:r>
              <a:rPr lang="en-US" sz="1600" dirty="0">
                <a:latin typeface="Courier"/>
                <a:cs typeface="Courier"/>
              </a:rPr>
              <a:t>[:;=8]                      # eyes</a:t>
            </a:r>
          </a:p>
          <a:p>
            <a:r>
              <a:rPr lang="en-US" sz="1600" dirty="0">
                <a:latin typeface="Courier"/>
                <a:cs typeface="Courier"/>
              </a:rPr>
              <a:t>[\-o\*\']?                  # optional nose</a:t>
            </a:r>
          </a:p>
          <a:p>
            <a:r>
              <a:rPr lang="en-US" sz="1600" dirty="0">
                <a:latin typeface="Courier"/>
                <a:cs typeface="Courier"/>
              </a:rPr>
              <a:t>[\)\]\(\[</a:t>
            </a:r>
            <a:r>
              <a:rPr lang="en-US" sz="1600" dirty="0" err="1">
                <a:latin typeface="Courier"/>
                <a:cs typeface="Courier"/>
              </a:rPr>
              <a:t>dDpP</a:t>
            </a:r>
            <a:r>
              <a:rPr lang="en-US" sz="1600" dirty="0">
                <a:latin typeface="Courier"/>
                <a:cs typeface="Courier"/>
              </a:rPr>
              <a:t>/\:\}\{@\|\\]  # mouth      </a:t>
            </a:r>
          </a:p>
          <a:p>
            <a:r>
              <a:rPr lang="en-US" sz="1600" dirty="0">
                <a:latin typeface="Courier"/>
                <a:cs typeface="Courier"/>
              </a:rPr>
              <a:t>|                           #### reverse orientation</a:t>
            </a:r>
          </a:p>
          <a:p>
            <a:r>
              <a:rPr lang="en-US" sz="1600" dirty="0">
                <a:latin typeface="Courier"/>
                <a:cs typeface="Courier"/>
              </a:rPr>
              <a:t>[\)\]\(\[</a:t>
            </a:r>
            <a:r>
              <a:rPr lang="en-US" sz="1600" dirty="0" err="1">
                <a:latin typeface="Courier"/>
                <a:cs typeface="Courier"/>
              </a:rPr>
              <a:t>dDpP</a:t>
            </a:r>
            <a:r>
              <a:rPr lang="en-US" sz="1600" dirty="0">
                <a:latin typeface="Courier"/>
                <a:cs typeface="Courier"/>
              </a:rPr>
              <a:t>/\:\}\{@\|\\]  # mouth</a:t>
            </a:r>
          </a:p>
          <a:p>
            <a:r>
              <a:rPr lang="en-US" sz="1600" dirty="0">
                <a:latin typeface="Courier"/>
                <a:cs typeface="Courier"/>
              </a:rPr>
              <a:t>[\-o\*\']?                  # optional nose</a:t>
            </a:r>
          </a:p>
          <a:p>
            <a:r>
              <a:rPr lang="en-US" sz="1600" dirty="0">
                <a:latin typeface="Courier"/>
                <a:cs typeface="Courier"/>
              </a:rPr>
              <a:t>[:;=8]                      # eyes</a:t>
            </a:r>
          </a:p>
          <a:p>
            <a:r>
              <a:rPr lang="en-US" sz="1600" dirty="0">
                <a:latin typeface="Courier"/>
                <a:cs typeface="Courier"/>
              </a:rPr>
              <a:t>[&lt;&gt;]?                       # optional hat/brow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05242" y="1601028"/>
            <a:ext cx="2194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Potts emoticons</a:t>
            </a:r>
          </a:p>
        </p:txBody>
      </p:sp>
    </p:spTree>
    <p:extLst>
      <p:ext uri="{BB962C8B-B14F-4D97-AF65-F5344CB8AC3E}">
        <p14:creationId xmlns:p14="http://schemas.microsoft.com/office/powerpoint/2010/main" val="39352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Features for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597422"/>
            <a:ext cx="11379200" cy="4978400"/>
          </a:xfrm>
        </p:spPr>
        <p:txBody>
          <a:bodyPr/>
          <a:lstStyle/>
          <a:p>
            <a:r>
              <a:rPr lang="en-US" dirty="0"/>
              <a:t>How to handle negation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I </a:t>
            </a:r>
            <a:r>
              <a:rPr lang="en-US" b="1" dirty="0">
                <a:latin typeface="Courier"/>
                <a:cs typeface="Courier"/>
              </a:rPr>
              <a:t>didn’t</a:t>
            </a:r>
            <a:r>
              <a:rPr lang="en-US" dirty="0">
                <a:latin typeface="Courier"/>
                <a:cs typeface="Courier"/>
              </a:rPr>
              <a:t> like this movie</a:t>
            </a:r>
          </a:p>
          <a:p>
            <a:pPr marL="609585" lvl="1" indent="0">
              <a:buNone/>
            </a:pPr>
            <a:r>
              <a:rPr lang="en-US" dirty="0"/>
              <a:t>   </a:t>
            </a:r>
            <a:r>
              <a:rPr lang="en-US" dirty="0" err="1"/>
              <a:t>vs</a:t>
            </a:r>
            <a:endParaRPr lang="en-US" dirty="0"/>
          </a:p>
          <a:p>
            <a:pPr lvl="1"/>
            <a:r>
              <a:rPr lang="en-US" dirty="0">
                <a:latin typeface="Courier"/>
                <a:cs typeface="Courier"/>
              </a:rPr>
              <a:t>I really like this movie</a:t>
            </a:r>
          </a:p>
          <a:p>
            <a:r>
              <a:rPr lang="en-US" dirty="0"/>
              <a:t>Which words to use?</a:t>
            </a:r>
          </a:p>
          <a:p>
            <a:pPr lvl="1"/>
            <a:r>
              <a:rPr lang="en-US" dirty="0"/>
              <a:t>Only adjectives</a:t>
            </a:r>
          </a:p>
          <a:p>
            <a:pPr lvl="1"/>
            <a:r>
              <a:rPr lang="en-US" dirty="0"/>
              <a:t>All words</a:t>
            </a:r>
          </a:p>
          <a:p>
            <a:pPr lvl="2"/>
            <a:r>
              <a:rPr lang="en-US" dirty="0"/>
              <a:t>All words turns out to work better, at least on this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91971"/>
            <a:ext cx="9956800" cy="990600"/>
          </a:xfrm>
        </p:spPr>
        <p:txBody>
          <a:bodyPr/>
          <a:lstStyle/>
          <a:p>
            <a:r>
              <a:rPr lang="en-US" dirty="0"/>
              <a:t>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95689" y="2717800"/>
            <a:ext cx="11785600" cy="3860800"/>
          </a:xfrm>
        </p:spPr>
        <p:txBody>
          <a:bodyPr/>
          <a:lstStyle/>
          <a:p>
            <a:pPr marL="0" indent="0">
              <a:buNone/>
            </a:pPr>
            <a:r>
              <a:rPr lang="en-US" sz="3067" dirty="0"/>
              <a:t>Add NOT_ to every word between negation and following punctuation:</a:t>
            </a:r>
          </a:p>
          <a:p>
            <a:endParaRPr lang="en-US" sz="2133" dirty="0"/>
          </a:p>
          <a:p>
            <a:pPr>
              <a:buNone/>
            </a:pPr>
            <a:r>
              <a:rPr lang="en-US" sz="3600" dirty="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3600" dirty="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3600" dirty="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36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36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3600" dirty="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5007276" y="4711700"/>
            <a:ext cx="377524" cy="53340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413785" y="948891"/>
            <a:ext cx="9949415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817A"/>
                </a:solidFill>
              </a:rPr>
              <a:t>Das, </a:t>
            </a:r>
            <a:r>
              <a:rPr lang="en-US" dirty="0" err="1">
                <a:solidFill>
                  <a:srgbClr val="28817A"/>
                </a:solidFill>
              </a:rPr>
              <a:t>Sanjiv</a:t>
            </a:r>
            <a:r>
              <a:rPr lang="en-US" dirty="0">
                <a:solidFill>
                  <a:srgbClr val="28817A"/>
                </a:solidFill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dirty="0">
                <a:solidFill>
                  <a:srgbClr val="28817A"/>
                </a:solidFill>
              </a:rPr>
              <a:t>Bo Pang, Lillian Lee, and </a:t>
            </a:r>
            <a:r>
              <a:rPr lang="en-US" dirty="0" err="1">
                <a:solidFill>
                  <a:srgbClr val="28817A"/>
                </a:solidFill>
              </a:rPr>
              <a:t>Shivakumar</a:t>
            </a:r>
            <a:r>
              <a:rPr lang="en-US" dirty="0">
                <a:solidFill>
                  <a:srgbClr val="28817A"/>
                </a:solidFill>
              </a:rPr>
              <a:t> </a:t>
            </a:r>
            <a:r>
              <a:rPr lang="en-US" dirty="0" err="1">
                <a:solidFill>
                  <a:srgbClr val="28817A"/>
                </a:solidFill>
              </a:rPr>
              <a:t>Vaithyanathan</a:t>
            </a:r>
            <a:r>
              <a:rPr lang="en-US" dirty="0">
                <a:solidFill>
                  <a:srgbClr val="28817A"/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46926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5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924051" y="4038601"/>
          <a:ext cx="6523567" cy="1902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0" imgH="444500" progId="Equation.3">
                  <p:embed/>
                </p:oleObj>
              </mc:Choice>
              <mc:Fallback>
                <p:oleObj name="Equation" r:id="rId2" imgW="1524000" imgH="4445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1" y="4038601"/>
                        <a:ext cx="6523567" cy="19028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320800" y="2006600"/>
          <a:ext cx="8534400" cy="1539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71700" imgH="393700" progId="Equation.3">
                  <p:embed/>
                </p:oleObj>
              </mc:Choice>
              <mc:Fallback>
                <p:oleObj name="Equation" r:id="rId4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2006600"/>
                        <a:ext cx="8534400" cy="1539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443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36" y="318911"/>
            <a:ext cx="10363200" cy="990600"/>
          </a:xfrm>
        </p:spPr>
        <p:txBody>
          <a:bodyPr>
            <a:normAutofit fontScale="90000"/>
          </a:bodyPr>
          <a:lstStyle/>
          <a:p>
            <a:r>
              <a:rPr lang="en-US" sz="3467" dirty="0" err="1"/>
              <a:t>Binarized</a:t>
            </a:r>
            <a:r>
              <a:rPr lang="en-US" sz="3467" dirty="0"/>
              <a:t> (Boolean feature)  Multinomial Na</a:t>
            </a:r>
            <a:r>
              <a:rPr lang="fr-FR" sz="3467" dirty="0" err="1"/>
              <a:t>ï</a:t>
            </a:r>
            <a:r>
              <a:rPr lang="en-US" sz="3467" dirty="0" err="1"/>
              <a:t>ve</a:t>
            </a:r>
            <a:r>
              <a:rPr lang="en-US" sz="3467" dirty="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Intuition:</a:t>
            </a:r>
          </a:p>
          <a:p>
            <a:pPr lvl="1"/>
            <a:r>
              <a:rPr lang="en-US" dirty="0"/>
              <a:t>For sentiment (and probably for other text classification domains)</a:t>
            </a:r>
          </a:p>
          <a:p>
            <a:pPr lvl="1"/>
            <a:r>
              <a:rPr lang="en-US" dirty="0"/>
              <a:t>Word occurrence may matter more than word frequency</a:t>
            </a:r>
          </a:p>
          <a:p>
            <a:pPr lvl="2"/>
            <a:r>
              <a:rPr lang="en-US" dirty="0"/>
              <a:t>The occurrence of the word </a:t>
            </a:r>
            <a:r>
              <a:rPr lang="en-US" i="1" dirty="0"/>
              <a:t>fantastic</a:t>
            </a:r>
            <a:r>
              <a:rPr lang="en-US" dirty="0"/>
              <a:t> tells us a lot</a:t>
            </a:r>
          </a:p>
          <a:p>
            <a:pPr lvl="2"/>
            <a:r>
              <a:rPr lang="en-US" dirty="0"/>
              <a:t>The fact that it occurs 5 times may not tell us much more.</a:t>
            </a:r>
          </a:p>
          <a:p>
            <a:pPr lvl="1"/>
            <a:r>
              <a:rPr lang="en-US" dirty="0"/>
              <a:t>Boolean Multinomial 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</a:t>
            </a:r>
          </a:p>
          <a:p>
            <a:pPr lvl="2"/>
            <a:r>
              <a:rPr lang="en-US" dirty="0"/>
              <a:t>Clips all the word counts in each document at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1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803400"/>
            <a:ext cx="10566400" cy="4445000"/>
          </a:xfrm>
        </p:spPr>
        <p:txBody>
          <a:bodyPr/>
          <a:lstStyle/>
          <a:p>
            <a:r>
              <a:rPr lang="en-US" dirty="0"/>
              <a:t>unbelievably disappointing </a:t>
            </a:r>
          </a:p>
          <a:p>
            <a:r>
              <a:rPr lang="en-US" dirty="0"/>
              <a:t>Full of zany characters and richly applied satire, and some great plot twists</a:t>
            </a:r>
          </a:p>
          <a:p>
            <a:r>
              <a:rPr lang="en-US" dirty="0"/>
              <a:t> this is the greatest screwball comedy ever filmed</a:t>
            </a:r>
          </a:p>
          <a:p>
            <a:r>
              <a:rPr lang="en-US" dirty="0"/>
              <a:t> It was pathetic. The worst part about it was the boxing scenes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5" y="3690145"/>
            <a:ext cx="745067" cy="671509"/>
          </a:xfrm>
          <a:prstGeom prst="rect">
            <a:avLst/>
          </a:prstGeom>
        </p:spPr>
      </p:pic>
      <p:pic>
        <p:nvPicPr>
          <p:cNvPr id="6" name="Picture 5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3" y="2342447"/>
            <a:ext cx="789104" cy="711199"/>
          </a:xfrm>
          <a:prstGeom prst="rect">
            <a:avLst/>
          </a:prstGeom>
        </p:spPr>
      </p:pic>
      <p:pic>
        <p:nvPicPr>
          <p:cNvPr id="7" name="Picture 6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2" y="1732133"/>
            <a:ext cx="745067" cy="671509"/>
          </a:xfrm>
          <a:prstGeom prst="rect">
            <a:avLst/>
          </a:prstGeom>
        </p:spPr>
      </p:pic>
      <p:pic>
        <p:nvPicPr>
          <p:cNvPr id="8" name="Picture 7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2" y="2971801"/>
            <a:ext cx="789104" cy="7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326189" y="388317"/>
            <a:ext cx="10363200" cy="1143000"/>
          </a:xfrm>
        </p:spPr>
        <p:txBody>
          <a:bodyPr/>
          <a:lstStyle/>
          <a:p>
            <a:r>
              <a:rPr lang="en-US" dirty="0"/>
              <a:t>Boolean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203200" y="2436992"/>
            <a:ext cx="6096000" cy="353200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933" dirty="0">
                <a:latin typeface="Calibri"/>
                <a:cs typeface="Calibri"/>
              </a:rPr>
              <a:t>Calculate </a:t>
            </a:r>
            <a:r>
              <a:rPr lang="en-US" sz="2933" i="1" dirty="0">
                <a:latin typeface="Calibri"/>
                <a:cs typeface="Calibri"/>
              </a:rPr>
              <a:t>P</a:t>
            </a:r>
            <a:r>
              <a:rPr lang="en-US" sz="2933" dirty="0">
                <a:latin typeface="Calibri"/>
                <a:cs typeface="Calibri"/>
              </a:rPr>
              <a:t>(</a:t>
            </a:r>
            <a:r>
              <a:rPr lang="en-US" sz="2933" i="1" dirty="0" err="1">
                <a:latin typeface="Calibri"/>
                <a:cs typeface="Calibri"/>
              </a:rPr>
              <a:t>c</a:t>
            </a:r>
            <a:r>
              <a:rPr lang="en-US" sz="2933" i="1" baseline="-25000" dirty="0" err="1">
                <a:latin typeface="Calibri"/>
                <a:cs typeface="Calibri"/>
              </a:rPr>
              <a:t>j</a:t>
            </a:r>
            <a:r>
              <a:rPr lang="en-US" sz="2933" dirty="0">
                <a:latin typeface="Calibri"/>
                <a:cs typeface="Calibri"/>
              </a:rPr>
              <a:t>)</a:t>
            </a:r>
            <a:r>
              <a:rPr lang="en-US" sz="2933" i="1" dirty="0">
                <a:latin typeface="Calibri"/>
                <a:cs typeface="Calibri"/>
              </a:rPr>
              <a:t> </a:t>
            </a:r>
            <a:r>
              <a:rPr lang="en-US" sz="2933" dirty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667" dirty="0">
                <a:latin typeface="Calibri"/>
                <a:cs typeface="Calibri"/>
              </a:rPr>
              <a:t>For each </a:t>
            </a:r>
            <a:r>
              <a:rPr lang="en-US" sz="2667" i="1" dirty="0" err="1">
                <a:latin typeface="Calibri"/>
                <a:cs typeface="Calibri"/>
              </a:rPr>
              <a:t>c</a:t>
            </a:r>
            <a:r>
              <a:rPr lang="en-US" sz="2667" i="1" baseline="-25000" dirty="0" err="1">
                <a:latin typeface="Calibri"/>
                <a:cs typeface="Calibri"/>
              </a:rPr>
              <a:t>j</a:t>
            </a:r>
            <a:r>
              <a:rPr lang="en-US" sz="2667" i="1" baseline="-25000" dirty="0">
                <a:latin typeface="Calibri"/>
                <a:cs typeface="Calibri"/>
              </a:rPr>
              <a:t> </a:t>
            </a:r>
            <a:r>
              <a:rPr lang="en-US" sz="2667" dirty="0">
                <a:latin typeface="Calibri"/>
                <a:cs typeface="Calibri"/>
              </a:rPr>
              <a:t>in </a:t>
            </a:r>
            <a:r>
              <a:rPr lang="en-US" sz="2667" i="1" dirty="0">
                <a:latin typeface="Calibri"/>
                <a:cs typeface="Calibri"/>
              </a:rPr>
              <a:t>C</a:t>
            </a:r>
            <a:r>
              <a:rPr lang="en-US" sz="2667" dirty="0">
                <a:latin typeface="Calibri"/>
                <a:cs typeface="Calibri"/>
              </a:rPr>
              <a:t> do</a:t>
            </a:r>
          </a:p>
          <a:p>
            <a:pPr marL="1066773" lvl="2" indent="0">
              <a:buNone/>
            </a:pP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i="1" dirty="0" err="1">
                <a:latin typeface="Calibri"/>
                <a:cs typeface="Calibri"/>
              </a:rPr>
              <a:t>docs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</a:t>
            </a:r>
            <a:r>
              <a:rPr lang="en-US" i="1" dirty="0">
                <a:latin typeface="Calibri"/>
                <a:cs typeface="Calibri"/>
                <a:sym typeface="Symbol" charset="2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933" dirty="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422400" y="3937000"/>
          <a:ext cx="4267200" cy="989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406400" progId="Equation.3">
                  <p:embed/>
                </p:oleObj>
              </mc:Choice>
              <mc:Fallback>
                <p:oleObj name="Equation" r:id="rId2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3937000"/>
                        <a:ext cx="4267200" cy="9894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384800" y="2921001"/>
            <a:ext cx="7721600" cy="2368713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81200" imgH="431800" progId="Equation.3">
                    <p:embed/>
                  </p:oleObj>
                </mc:Choice>
                <mc:Fallback>
                  <p:oleObj name="Equation" r:id="rId4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sz="2667" i="1" dirty="0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sz="2667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sz="2667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sz="2667" dirty="0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sz="2667" i="1" dirty="0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sz="2667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sz="2667" i="1" baseline="-25000" dirty="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 sz="2667" dirty="0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sz="2667" i="1" baseline="-25000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sz="2667" dirty="0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sz="2667" i="1" dirty="0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sz="2667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sz="2667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sz="2667" dirty="0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sz="2667" i="1" dirty="0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1066773" lvl="2" indent="0">
                <a:spcBef>
                  <a:spcPts val="0"/>
                </a:spcBef>
                <a:buNone/>
              </a:pPr>
              <a:r>
                <a:rPr lang="en-US" sz="2667" i="1" dirty="0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sz="2667" i="1" dirty="0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sz="2667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sz="2667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sz="2667" dirty="0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sz="2667" i="1" dirty="0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sz="2667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sz="2667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sz="2667" dirty="0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sz="2667" i="1" dirty="0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sz="2667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sz="2667" i="1" baseline="-25000" dirty="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03200" y="1701800"/>
            <a:ext cx="7213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933" dirty="0">
                <a:latin typeface="Calibri" charset="0"/>
              </a:rPr>
              <a:t>From training corpus, extract </a:t>
            </a:r>
            <a:r>
              <a:rPr lang="en-US" sz="2933" i="1" dirty="0">
                <a:latin typeface="Times New Roman" charset="0"/>
              </a:rPr>
              <a:t>Vocabulary</a:t>
            </a:r>
            <a:endParaRPr lang="en-US" sz="2933" dirty="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5283200" y="2413000"/>
            <a:ext cx="7721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933" dirty="0">
                <a:latin typeface="Calibri"/>
                <a:cs typeface="Calibri"/>
              </a:rPr>
              <a:t>Calculate </a:t>
            </a:r>
            <a:r>
              <a:rPr lang="en-US" sz="2933" i="1" dirty="0">
                <a:latin typeface="Calibri"/>
                <a:cs typeface="Calibri"/>
              </a:rPr>
              <a:t>P</a:t>
            </a:r>
            <a:r>
              <a:rPr lang="en-US" sz="2933" dirty="0">
                <a:latin typeface="Calibri"/>
                <a:cs typeface="Calibri"/>
              </a:rPr>
              <a:t>(</a:t>
            </a:r>
            <a:r>
              <a:rPr lang="en-US" sz="2933" i="1" dirty="0" err="1">
                <a:latin typeface="Calibri"/>
                <a:cs typeface="Calibri"/>
              </a:rPr>
              <a:t>w</a:t>
            </a:r>
            <a:r>
              <a:rPr lang="en-US" sz="2933" i="1" baseline="-25000" dirty="0" err="1">
                <a:latin typeface="Calibri"/>
                <a:cs typeface="Calibri"/>
              </a:rPr>
              <a:t>k</a:t>
            </a:r>
            <a:r>
              <a:rPr lang="en-US" sz="2933" i="1" dirty="0">
                <a:latin typeface="Calibri"/>
                <a:cs typeface="Calibri"/>
              </a:rPr>
              <a:t> </a:t>
            </a:r>
            <a:r>
              <a:rPr lang="en-US" sz="2933" dirty="0">
                <a:latin typeface="Calibri"/>
                <a:cs typeface="Calibri"/>
              </a:rPr>
              <a:t>|</a:t>
            </a:r>
            <a:r>
              <a:rPr lang="en-US" sz="2933" i="1" dirty="0">
                <a:latin typeface="Calibri"/>
                <a:cs typeface="Calibri"/>
              </a:rPr>
              <a:t> </a:t>
            </a:r>
            <a:r>
              <a:rPr lang="en-US" sz="2933" i="1" dirty="0" err="1">
                <a:latin typeface="Calibri"/>
                <a:cs typeface="Calibri"/>
              </a:rPr>
              <a:t>c</a:t>
            </a:r>
            <a:r>
              <a:rPr lang="en-US" sz="2933" i="1" baseline="-25000" dirty="0" err="1">
                <a:latin typeface="Calibri"/>
                <a:cs typeface="Calibri"/>
              </a:rPr>
              <a:t>j</a:t>
            </a:r>
            <a:r>
              <a:rPr lang="en-US" sz="2933" dirty="0">
                <a:latin typeface="Calibri"/>
                <a:cs typeface="Calibri"/>
              </a:rPr>
              <a:t>)</a:t>
            </a:r>
            <a:r>
              <a:rPr lang="en-US" sz="2933" i="1" dirty="0">
                <a:latin typeface="Calibri"/>
                <a:cs typeface="Calibri"/>
              </a:rPr>
              <a:t> </a:t>
            </a:r>
            <a:r>
              <a:rPr lang="en-US" sz="2933" dirty="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5384800" y="2921000"/>
            <a:ext cx="7721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2400" dirty="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2400" dirty="0">
                <a:latin typeface="Calibri"/>
                <a:cs typeface="Calibri"/>
              </a:rPr>
              <a:t>For each word type w in </a:t>
            </a:r>
            <a:r>
              <a:rPr lang="en-US" sz="2400" dirty="0" err="1">
                <a:latin typeface="Calibri"/>
                <a:cs typeface="Calibri"/>
              </a:rPr>
              <a:t>doc</a:t>
            </a:r>
            <a:r>
              <a:rPr lang="en-US" sz="2400" baseline="-25000" dirty="0" err="1">
                <a:latin typeface="Calibri"/>
                <a:cs typeface="Calibri"/>
              </a:rPr>
              <a:t>j</a:t>
            </a:r>
            <a:r>
              <a:rPr lang="en-US" sz="2400" dirty="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2400" dirty="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57648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Multinomial 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remove all duplicate words from document </a:t>
            </a:r>
            <a:r>
              <a:rPr lang="en-US" i="1" dirty="0"/>
              <a:t>d</a:t>
            </a:r>
          </a:p>
          <a:p>
            <a:r>
              <a:rPr lang="en-US" dirty="0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2235200" y="3515173"/>
          <a:ext cx="7620000" cy="137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700" imgH="393700" progId="Equation.3">
                  <p:embed/>
                </p:oleObj>
              </mc:Choice>
              <mc:Fallback>
                <p:oleObj name="Equation" r:id="rId2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3515173"/>
                        <a:ext cx="7620000" cy="137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183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vs. Boolean Multinomial NB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025933"/>
              </p:ext>
            </p:extLst>
          </p:nvPr>
        </p:nvGraphicFramePr>
        <p:xfrm>
          <a:off x="508001" y="1191930"/>
          <a:ext cx="11379202" cy="2235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4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7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Normal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Doc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Words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Class</a:t>
                      </a:r>
                    </a:p>
                  </a:txBody>
                  <a:tcPr marL="177339" marR="177339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Training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Chinese</a:t>
                      </a:r>
                      <a:r>
                        <a:rPr lang="en-US" sz="2100" baseline="0" dirty="0"/>
                        <a:t> Beijing Chinese</a:t>
                      </a:r>
                      <a:endParaRPr lang="en-US" sz="2100" dirty="0"/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2100" dirty="0"/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2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Chinese Chinese Shanghai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2100"/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3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Chinese Macao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2100"/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4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Tokyo Japan Chinese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j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Test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5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Chinese Chinese Chinese Tokyo</a:t>
                      </a:r>
                      <a:r>
                        <a:rPr lang="en-US" sz="2100" baseline="0" dirty="0"/>
                        <a:t> Japan</a:t>
                      </a:r>
                      <a:endParaRPr lang="en-US" sz="2100" dirty="0"/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?</a:t>
                      </a:r>
                    </a:p>
                  </a:txBody>
                  <a:tcPr marL="177339" marR="177339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4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72481"/>
              </p:ext>
            </p:extLst>
          </p:nvPr>
        </p:nvGraphicFramePr>
        <p:xfrm>
          <a:off x="508001" y="3775839"/>
          <a:ext cx="11379202" cy="222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4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7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Boolean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Doc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Words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Class</a:t>
                      </a:r>
                    </a:p>
                  </a:txBody>
                  <a:tcPr marL="177339" marR="177339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Training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Chinese</a:t>
                      </a:r>
                      <a:r>
                        <a:rPr lang="en-US" sz="2100" baseline="0" dirty="0"/>
                        <a:t> Beijing</a:t>
                      </a:r>
                      <a:endParaRPr lang="en-US" sz="2100" dirty="0"/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2100" dirty="0"/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2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Chinese Shanghai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2100"/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3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Chinese Macao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endParaRPr lang="en-US" sz="2100"/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4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Tokyo Japan Chinese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j</a:t>
                      </a:r>
                    </a:p>
                  </a:txBody>
                  <a:tcPr marL="177339" marR="177339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533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Test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5</a:t>
                      </a:r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Chinese Tokyo</a:t>
                      </a:r>
                      <a:r>
                        <a:rPr lang="en-US" sz="2100" baseline="0" dirty="0"/>
                        <a:t> Japan</a:t>
                      </a:r>
                      <a:endParaRPr lang="en-US" sz="2100" dirty="0"/>
                    </a:p>
                  </a:txBody>
                  <a:tcPr marL="177339" marR="177339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en-US" sz="2100" dirty="0"/>
                        <a:t>?</a:t>
                      </a:r>
                    </a:p>
                  </a:txBody>
                  <a:tcPr marL="177339" marR="177339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48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47933"/>
            <a:ext cx="10363200" cy="1320800"/>
          </a:xfrm>
        </p:spPr>
        <p:txBody>
          <a:bodyPr/>
          <a:lstStyle/>
          <a:p>
            <a:r>
              <a:rPr lang="en-US" dirty="0"/>
              <a:t>Binarized Multinomial 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653" y="2511016"/>
            <a:ext cx="11379200" cy="2797984"/>
          </a:xfrm>
        </p:spPr>
        <p:txBody>
          <a:bodyPr>
            <a:normAutofit/>
          </a:bodyPr>
          <a:lstStyle/>
          <a:p>
            <a:r>
              <a:rPr lang="en-US" dirty="0"/>
              <a:t>Binary seems to work better than full word counts</a:t>
            </a:r>
          </a:p>
          <a:p>
            <a:pPr lvl="1"/>
            <a:r>
              <a:rPr lang="en-US" dirty="0"/>
              <a:t>This is </a:t>
            </a:r>
            <a:r>
              <a:rPr lang="en-US" b="1" dirty="0"/>
              <a:t>not</a:t>
            </a:r>
            <a:r>
              <a:rPr lang="en-US" dirty="0"/>
              <a:t> the same as Multivariate Bernoulli 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</a:t>
            </a:r>
          </a:p>
          <a:p>
            <a:pPr lvl="2"/>
            <a:r>
              <a:rPr lang="en-US" sz="2400" dirty="0"/>
              <a:t>MBNB doesn’t work well for sentiment or other text tasks</a:t>
            </a:r>
          </a:p>
          <a:p>
            <a:r>
              <a:rPr lang="en-US" dirty="0"/>
              <a:t>Other possibility: log(</a:t>
            </a:r>
            <a:r>
              <a:rPr lang="en-US" dirty="0" err="1"/>
              <a:t>freq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))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6400" y="1070811"/>
            <a:ext cx="904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B. Pang, L. Lee, and S.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Vaithyanathan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.  2002.  Thumbs up? Sentiment Classification using Machine Learning Techniques. EMNLP-2002, 79—86.</a:t>
            </a: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V.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Metsis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, I.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Androutsopoulos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, G.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Paliouras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. 2006. Spam Filtering with Naive Bayes – Which Naive Bayes? CEAS 2006 - Third Conference on Email and Anti-Spam.</a:t>
            </a:r>
          </a:p>
        </p:txBody>
      </p:sp>
    </p:spTree>
    <p:extLst>
      <p:ext uri="{BB962C8B-B14F-4D97-AF65-F5344CB8AC3E}">
        <p14:creationId xmlns:p14="http://schemas.microsoft.com/office/powerpoint/2010/main" val="420688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Sentiment Analysis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rPr>
              <a:t>Sentiment Lexicons</a:t>
            </a:r>
          </a:p>
        </p:txBody>
      </p:sp>
    </p:spTree>
    <p:extLst>
      <p:ext uri="{BB962C8B-B14F-4D97-AF65-F5344CB8AC3E}">
        <p14:creationId xmlns:p14="http://schemas.microsoft.com/office/powerpoint/2010/main" val="32702402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2DA67-FED2-49B8-AF02-F7FA7212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Sentiment Lexicon?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F3532-639F-41FC-BC83-149B49AFA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“Valence dictionaries”</a:t>
            </a:r>
          </a:p>
          <a:p>
            <a:r>
              <a:rPr lang="en-US" dirty="0"/>
              <a:t>Lists of words and phrases </a:t>
            </a:r>
          </a:p>
          <a:p>
            <a:pPr lvl="1"/>
            <a:r>
              <a:rPr lang="en-US" dirty="0"/>
              <a:t>Each word linked to different emotions</a:t>
            </a:r>
          </a:p>
          <a:p>
            <a:pPr lvl="1"/>
            <a:r>
              <a:rPr lang="en-US" dirty="0"/>
              <a:t>Labels words with this emotion</a:t>
            </a:r>
          </a:p>
          <a:p>
            <a:r>
              <a:rPr lang="en-US" dirty="0"/>
              <a:t>Sentiment Score calculation</a:t>
            </a:r>
          </a:p>
          <a:p>
            <a:pPr lvl="1"/>
            <a:r>
              <a:rPr lang="en-US" dirty="0"/>
              <a:t>(#positive words - #negative words) / #total words</a:t>
            </a:r>
          </a:p>
          <a:p>
            <a:pPr lvl="1"/>
            <a:r>
              <a:rPr lang="en-US" dirty="0"/>
              <a:t>Positive score = positive sentiment</a:t>
            </a:r>
          </a:p>
          <a:p>
            <a:pPr lvl="1"/>
            <a:r>
              <a:rPr lang="en-US" dirty="0"/>
              <a:t>0 score = neutral</a:t>
            </a:r>
          </a:p>
          <a:p>
            <a:pPr lvl="1"/>
            <a:r>
              <a:rPr lang="en-US" dirty="0"/>
              <a:t>Negative score = negative sentiment</a:t>
            </a:r>
          </a:p>
          <a:p>
            <a:r>
              <a:rPr lang="en-US" dirty="0"/>
              <a:t>Often used as a baseline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A6A81-8652-42CA-AA5C-B94C5A97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55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7845"/>
            <a:ext cx="10972800" cy="1143000"/>
          </a:xfrm>
        </p:spPr>
        <p:txBody>
          <a:bodyPr/>
          <a:lstStyle/>
          <a:p>
            <a:r>
              <a:rPr lang="en-US" dirty="0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2800" y="1833346"/>
            <a:ext cx="11379200" cy="4445000"/>
          </a:xfrm>
        </p:spPr>
        <p:txBody>
          <a:bodyPr/>
          <a:lstStyle/>
          <a:p>
            <a:pPr marL="457189" lvl="1" indent="-457189">
              <a:buClr>
                <a:srgbClr val="CC0000"/>
              </a:buClr>
            </a:pPr>
            <a:r>
              <a:rPr lang="en-US" sz="2800" dirty="0"/>
              <a:t>Home page: </a:t>
            </a:r>
            <a:r>
              <a:rPr lang="en-US" dirty="0">
                <a:hlinkClick r:id="rId2"/>
              </a:rPr>
              <a:t>http://www.wjh.harvard.edu/~inquirer</a:t>
            </a:r>
            <a:endParaRPr lang="en-US" dirty="0"/>
          </a:p>
          <a:p>
            <a:pPr marL="457189" lvl="1" indent="-457189">
              <a:buClr>
                <a:srgbClr val="CC0000"/>
              </a:buClr>
            </a:pPr>
            <a:r>
              <a:rPr lang="en-US" sz="2800" dirty="0"/>
              <a:t>List of Categories:  </a:t>
            </a:r>
            <a:r>
              <a:rPr lang="en-US" dirty="0">
                <a:hlinkClick r:id="rId3"/>
              </a:rPr>
              <a:t>http://www.wjh.harvard.edu/~inquirer/homecat.htm</a:t>
            </a:r>
            <a:endParaRPr lang="en-US" dirty="0"/>
          </a:p>
          <a:p>
            <a:pPr marL="457189" lvl="1" indent="-457189">
              <a:buClr>
                <a:srgbClr val="CC0000"/>
              </a:buClr>
            </a:pPr>
            <a:r>
              <a:rPr lang="en-US" sz="2800" dirty="0"/>
              <a:t>Spreadsheet: </a:t>
            </a:r>
            <a:r>
              <a:rPr lang="en-US" dirty="0">
                <a:hlinkClick r:id="rId4"/>
              </a:rPr>
              <a:t>http://www.wjh.harvard.edu/~inquirer/inquirerbasic.xls</a:t>
            </a:r>
            <a:endParaRPr lang="en-US" dirty="0"/>
          </a:p>
          <a:p>
            <a:r>
              <a:rPr lang="en-US" dirty="0"/>
              <a:t>Categories</a:t>
            </a:r>
          </a:p>
          <a:p>
            <a:pPr lvl="1"/>
            <a:r>
              <a:rPr lang="en-US" dirty="0" err="1"/>
              <a:t>Positiv</a:t>
            </a:r>
            <a:r>
              <a:rPr lang="en-US" dirty="0"/>
              <a:t> (1915 words) and </a:t>
            </a:r>
            <a:r>
              <a:rPr lang="en-US" dirty="0" err="1"/>
              <a:t>Negativ</a:t>
            </a:r>
            <a:r>
              <a:rPr lang="en-US" dirty="0"/>
              <a:t> (2291 words)</a:t>
            </a:r>
          </a:p>
          <a:p>
            <a:pPr lvl="1"/>
            <a:r>
              <a:rPr lang="en-US" dirty="0"/>
              <a:t>Strong </a:t>
            </a:r>
            <a:r>
              <a:rPr lang="en-US" dirty="0" err="1"/>
              <a:t>vs</a:t>
            </a:r>
            <a:r>
              <a:rPr lang="en-US" dirty="0"/>
              <a:t> Weak, Active </a:t>
            </a:r>
            <a:r>
              <a:rPr lang="en-US" dirty="0" err="1"/>
              <a:t>vs</a:t>
            </a:r>
            <a:r>
              <a:rPr lang="en-US" dirty="0"/>
              <a:t> Passive, Overstated versus Understated</a:t>
            </a:r>
          </a:p>
          <a:p>
            <a:pPr lvl="1"/>
            <a:r>
              <a:rPr lang="en-US" dirty="0"/>
              <a:t>Pleasure, Pain, Virtue, Vice, Motivation, Cognitive Orientation,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9435" y="995410"/>
            <a:ext cx="93472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817A"/>
                </a:solidFill>
              </a:rPr>
              <a:t>Philip J. Stone, Dexter C </a:t>
            </a:r>
            <a:r>
              <a:rPr lang="en-US" dirty="0" err="1">
                <a:solidFill>
                  <a:srgbClr val="28817A"/>
                </a:solidFill>
              </a:rPr>
              <a:t>Dunphy</a:t>
            </a:r>
            <a:r>
              <a:rPr lang="en-US" dirty="0">
                <a:solidFill>
                  <a:srgbClr val="28817A"/>
                </a:solidFill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66658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141" y="33421"/>
            <a:ext cx="10363200" cy="1143000"/>
          </a:xfrm>
        </p:spPr>
        <p:txBody>
          <a:bodyPr/>
          <a:lstStyle/>
          <a:p>
            <a:r>
              <a:rPr lang="en-US" dirty="0"/>
              <a:t>LIWC (Linguistic Inquiry and Word Count)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93019" y="1592714"/>
            <a:ext cx="10566400" cy="4572000"/>
          </a:xfrm>
        </p:spPr>
        <p:txBody>
          <a:bodyPr>
            <a:normAutofit/>
          </a:bodyPr>
          <a:lstStyle/>
          <a:p>
            <a:r>
              <a:rPr lang="en-US" dirty="0"/>
              <a:t>Home page: </a:t>
            </a:r>
            <a:r>
              <a:rPr lang="pl-PL" dirty="0">
                <a:hlinkClick r:id="rId2"/>
              </a:rPr>
              <a:t>http://www.liwc.net/</a:t>
            </a:r>
            <a:endParaRPr lang="pl-PL" dirty="0"/>
          </a:p>
          <a:p>
            <a:r>
              <a:rPr lang="en-US" dirty="0"/>
              <a:t>2300 words, &gt;70 classes</a:t>
            </a:r>
          </a:p>
          <a:p>
            <a:r>
              <a:rPr lang="en-US" sz="2933" b="1" dirty="0"/>
              <a:t>Affective Processes</a:t>
            </a:r>
          </a:p>
          <a:p>
            <a:pPr lvl="1"/>
            <a:r>
              <a:rPr lang="en-US" dirty="0"/>
              <a:t>negative emotion (</a:t>
            </a:r>
            <a:r>
              <a:rPr lang="en-US" i="1" dirty="0"/>
              <a:t>bad, weird, hate, problem, tough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positive emotion (</a:t>
            </a:r>
            <a:r>
              <a:rPr lang="en-US" i="1" dirty="0"/>
              <a:t>love, nice, sweet</a:t>
            </a:r>
            <a:r>
              <a:rPr lang="en-US" dirty="0"/>
              <a:t>)</a:t>
            </a:r>
          </a:p>
          <a:p>
            <a:r>
              <a:rPr lang="en-US" sz="2933" b="1" dirty="0"/>
              <a:t>Cognitive Processes</a:t>
            </a:r>
          </a:p>
          <a:p>
            <a:pPr lvl="1"/>
            <a:r>
              <a:rPr lang="en-US" dirty="0"/>
              <a:t>Tentative (</a:t>
            </a:r>
            <a:r>
              <a:rPr lang="en-US" i="1" dirty="0"/>
              <a:t>maybe, perhaps, guess</a:t>
            </a:r>
            <a:r>
              <a:rPr lang="en-US" dirty="0"/>
              <a:t>), Inhibition (</a:t>
            </a:r>
            <a:r>
              <a:rPr lang="en-US" i="1" dirty="0"/>
              <a:t>block, constraint</a:t>
            </a:r>
            <a:r>
              <a:rPr lang="en-US" dirty="0"/>
              <a:t>)</a:t>
            </a:r>
          </a:p>
          <a:p>
            <a:r>
              <a:rPr lang="en-US" sz="2933" b="1" dirty="0"/>
              <a:t>Pronouns, Negation </a:t>
            </a:r>
            <a:r>
              <a:rPr lang="en-US" sz="2933" dirty="0"/>
              <a:t>(</a:t>
            </a:r>
            <a:r>
              <a:rPr lang="en-US" sz="2933" i="1" dirty="0"/>
              <a:t>no, never</a:t>
            </a:r>
            <a:r>
              <a:rPr lang="en-US" sz="2933" dirty="0"/>
              <a:t>), </a:t>
            </a:r>
            <a:r>
              <a:rPr lang="en-US" sz="2933" b="1" dirty="0"/>
              <a:t>Quantifiers </a:t>
            </a:r>
            <a:r>
              <a:rPr lang="en-US" sz="2933" dirty="0"/>
              <a:t>(</a:t>
            </a:r>
            <a:r>
              <a:rPr lang="en-US" sz="2933" i="1" dirty="0"/>
              <a:t>few, many</a:t>
            </a:r>
            <a:r>
              <a:rPr lang="en-US" sz="2933" dirty="0"/>
              <a:t>) </a:t>
            </a:r>
          </a:p>
          <a:p>
            <a:r>
              <a:rPr lang="en-US" sz="2933" dirty="0">
                <a:solidFill>
                  <a:schemeClr val="accent1"/>
                </a:solidFill>
              </a:rPr>
              <a:t>$30 or $90 fee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322AF3-B7CC-48E9-B18C-2C925BC98554}"/>
              </a:ext>
            </a:extLst>
          </p:cNvPr>
          <p:cNvSpPr txBox="1"/>
          <p:nvPr/>
        </p:nvSpPr>
        <p:spPr>
          <a:xfrm>
            <a:off x="-1605" y="853255"/>
            <a:ext cx="1160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1" indent="0">
              <a:buNone/>
            </a:pPr>
            <a:r>
              <a:rPr lang="en-US" sz="1800" dirty="0">
                <a:solidFill>
                  <a:srgbClr val="28817A"/>
                </a:solidFill>
              </a:rPr>
              <a:t>Pennebaker, J.W., Booth, R.J., &amp; Francis, M.E. (2007). Linguistic Inquiry and Word Count: LIWC 2007. Austin, TX</a:t>
            </a:r>
          </a:p>
        </p:txBody>
      </p:sp>
    </p:spTree>
    <p:extLst>
      <p:ext uri="{BB962C8B-B14F-4D97-AF65-F5344CB8AC3E}">
        <p14:creationId xmlns:p14="http://schemas.microsoft.com/office/powerpoint/2010/main" val="3925528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30" y="269147"/>
            <a:ext cx="9956800" cy="990600"/>
          </a:xfrm>
        </p:spPr>
        <p:txBody>
          <a:bodyPr/>
          <a:lstStyle/>
          <a:p>
            <a:r>
              <a:rPr lang="en-US" dirty="0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095" y="2156828"/>
            <a:ext cx="11379200" cy="3352800"/>
          </a:xfrm>
        </p:spPr>
        <p:txBody>
          <a:bodyPr/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http://www.cs.pitt.edu/mpqa/subj_lexicon.html</a:t>
            </a:r>
            <a:endParaRPr lang="en-US" dirty="0"/>
          </a:p>
          <a:p>
            <a:r>
              <a:rPr lang="en-US" dirty="0"/>
              <a:t>6885 words from 8221 lemmas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Each word annotated for intensity (strong, weak)</a:t>
            </a:r>
          </a:p>
          <a:p>
            <a:r>
              <a:rPr lang="en-US" dirty="0">
                <a:solidFill>
                  <a:schemeClr val="accent1"/>
                </a:solidFill>
              </a:rPr>
              <a:t>GNU GPL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6224" y="1034070"/>
            <a:ext cx="10599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28817A"/>
                </a:solidFill>
              </a:rPr>
              <a:t>Theresa</a:t>
            </a:r>
            <a:r>
              <a:rPr lang="pl-PL" sz="1600" dirty="0">
                <a:solidFill>
                  <a:srgbClr val="28817A"/>
                </a:solidFill>
              </a:rPr>
              <a:t> Wilson, </a:t>
            </a:r>
            <a:r>
              <a:rPr lang="pl-PL" sz="1600" dirty="0" err="1">
                <a:solidFill>
                  <a:srgbClr val="28817A"/>
                </a:solidFill>
              </a:rPr>
              <a:t>Janyce</a:t>
            </a:r>
            <a:r>
              <a:rPr lang="pl-PL" sz="1600" dirty="0">
                <a:solidFill>
                  <a:srgbClr val="28817A"/>
                </a:solidFill>
              </a:rPr>
              <a:t> </a:t>
            </a:r>
            <a:r>
              <a:rPr lang="pl-PL" sz="1600" dirty="0" err="1">
                <a:solidFill>
                  <a:srgbClr val="28817A"/>
                </a:solidFill>
              </a:rPr>
              <a:t>Wiebe</a:t>
            </a:r>
            <a:r>
              <a:rPr lang="pl-PL" sz="1600" dirty="0">
                <a:solidFill>
                  <a:srgbClr val="28817A"/>
                </a:solidFill>
              </a:rPr>
              <a:t>, and Paul Hoffmann (2005). Recognizing Contextual Polarity in Phrase-Level Sentiment Analysis. Proc. of HLT-EMNLP-2005.</a:t>
            </a:r>
          </a:p>
          <a:p>
            <a:r>
              <a:rPr lang="en-US" sz="1600" dirty="0" err="1">
                <a:solidFill>
                  <a:srgbClr val="28817A"/>
                </a:solidFill>
              </a:rPr>
              <a:t>Riloff</a:t>
            </a:r>
            <a:r>
              <a:rPr lang="en-US" sz="1600" dirty="0">
                <a:solidFill>
                  <a:srgbClr val="28817A"/>
                </a:solidFill>
              </a:rPr>
              <a:t> and </a:t>
            </a:r>
            <a:r>
              <a:rPr lang="en-US" sz="1600" dirty="0" err="1">
                <a:solidFill>
                  <a:srgbClr val="28817A"/>
                </a:solidFill>
              </a:rPr>
              <a:t>Wiebe</a:t>
            </a:r>
            <a:r>
              <a:rPr lang="en-US" sz="1600" dirty="0">
                <a:solidFill>
                  <a:srgbClr val="28817A"/>
                </a:solidFill>
              </a:rPr>
              <a:t> (2003). Learning extraction patterns for subjective expressions. EMNLP-2003.</a:t>
            </a:r>
          </a:p>
        </p:txBody>
      </p:sp>
    </p:spTree>
    <p:extLst>
      <p:ext uri="{BB962C8B-B14F-4D97-AF65-F5344CB8AC3E}">
        <p14:creationId xmlns:p14="http://schemas.microsoft.com/office/powerpoint/2010/main" val="2223035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75398"/>
            <a:ext cx="10363200" cy="1143000"/>
          </a:xfrm>
        </p:spPr>
        <p:txBody>
          <a:bodyPr/>
          <a:lstStyle/>
          <a:p>
            <a:r>
              <a:rPr lang="en-US" dirty="0" err="1"/>
              <a:t>SentiWordNet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2800" y="1862222"/>
            <a:ext cx="10566400" cy="4572000"/>
          </a:xfrm>
        </p:spPr>
        <p:txBody>
          <a:bodyPr/>
          <a:lstStyle/>
          <a:p>
            <a:pPr marL="457189" lvl="1" indent="-457189">
              <a:buClr>
                <a:srgbClr val="CC0000"/>
              </a:buClr>
            </a:pPr>
            <a:r>
              <a:rPr lang="en-US" sz="2800" dirty="0"/>
              <a:t>Home page</a:t>
            </a:r>
            <a:r>
              <a:rPr lang="en-US" sz="3200" dirty="0"/>
              <a:t>: </a:t>
            </a:r>
            <a:r>
              <a:rPr lang="pl-PL" dirty="0">
                <a:hlinkClick r:id="rId2"/>
              </a:rPr>
              <a:t>http://sentiwordnet.isti.cnr.it/</a:t>
            </a:r>
            <a:endParaRPr lang="pl-PL" dirty="0"/>
          </a:p>
          <a:p>
            <a:pPr marL="457189" lvl="1" indent="-457189">
              <a:buClr>
                <a:srgbClr val="CC0000"/>
              </a:buClr>
            </a:pPr>
            <a:r>
              <a:rPr lang="en-US" sz="2800" dirty="0"/>
              <a:t>All </a:t>
            </a:r>
            <a:r>
              <a:rPr lang="en-US" sz="2800" dirty="0" err="1"/>
              <a:t>WordNet</a:t>
            </a:r>
            <a:r>
              <a:rPr lang="en-US" sz="2800" dirty="0"/>
              <a:t> </a:t>
            </a:r>
            <a:r>
              <a:rPr lang="en-US" sz="2800" dirty="0" err="1"/>
              <a:t>synsets</a:t>
            </a:r>
            <a:r>
              <a:rPr lang="en-US" sz="2800" dirty="0"/>
              <a:t> automatically annotated for degrees of positivity, negativity, and neutrality/objectiveness</a:t>
            </a:r>
          </a:p>
          <a:p>
            <a:pPr marL="914389" lvl="2" indent="-457189">
              <a:buClr>
                <a:srgbClr val="CC0000"/>
              </a:buClr>
            </a:pPr>
            <a:r>
              <a:rPr lang="en-US" sz="2400" dirty="0"/>
              <a:t> [estimable(J,3)] “may be computed or estimated” </a:t>
            </a:r>
          </a:p>
          <a:p>
            <a:pPr marL="457200" lvl="2" indent="0">
              <a:buClr>
                <a:srgbClr val="CC0000"/>
              </a:buClr>
              <a:buNone/>
            </a:pP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Pos</a:t>
            </a:r>
            <a:r>
              <a:rPr lang="en-US" sz="2400" dirty="0">
                <a:latin typeface="Courier"/>
                <a:cs typeface="Courier"/>
              </a:rPr>
              <a:t>  0   </a:t>
            </a:r>
            <a:r>
              <a:rPr lang="en-US" sz="2400" dirty="0" err="1">
                <a:latin typeface="Courier"/>
                <a:cs typeface="Courier"/>
              </a:rPr>
              <a:t>Neg</a:t>
            </a:r>
            <a:r>
              <a:rPr lang="en-US" sz="2400" dirty="0">
                <a:latin typeface="Courier"/>
                <a:cs typeface="Courier"/>
              </a:rPr>
              <a:t> 0   </a:t>
            </a:r>
            <a:r>
              <a:rPr lang="en-US" sz="2400" dirty="0" err="1">
                <a:latin typeface="Courier"/>
                <a:cs typeface="Courier"/>
              </a:rPr>
              <a:t>Obj</a:t>
            </a:r>
            <a:r>
              <a:rPr lang="en-US" sz="2400" dirty="0">
                <a:latin typeface="Courier"/>
                <a:cs typeface="Courier"/>
              </a:rPr>
              <a:t> 1 </a:t>
            </a:r>
          </a:p>
          <a:p>
            <a:pPr marL="914389" lvl="2" indent="-457189">
              <a:buClr>
                <a:srgbClr val="CC0000"/>
              </a:buClr>
            </a:pPr>
            <a:r>
              <a:rPr lang="en-US" sz="2400" dirty="0"/>
              <a:t>[estimable(J,1)] “deserving of respect or high regard” </a:t>
            </a:r>
          </a:p>
          <a:p>
            <a:pPr marL="457200" lvl="2" indent="0">
              <a:buClr>
                <a:srgbClr val="CC0000"/>
              </a:buClr>
              <a:buNone/>
            </a:pP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Pos</a:t>
            </a:r>
            <a:r>
              <a:rPr lang="en-US" sz="2400" dirty="0">
                <a:latin typeface="Courier"/>
                <a:cs typeface="Courier"/>
              </a:rPr>
              <a:t> .75  </a:t>
            </a:r>
            <a:r>
              <a:rPr lang="en-US" sz="2400" dirty="0" err="1">
                <a:latin typeface="Courier"/>
                <a:cs typeface="Courier"/>
              </a:rPr>
              <a:t>Neg</a:t>
            </a:r>
            <a:r>
              <a:rPr lang="en-US" sz="2400" dirty="0">
                <a:latin typeface="Courier"/>
                <a:cs typeface="Courier"/>
              </a:rPr>
              <a:t> 0   </a:t>
            </a:r>
            <a:r>
              <a:rPr lang="en-US" sz="2400" dirty="0" err="1">
                <a:latin typeface="Courier"/>
                <a:cs typeface="Courier"/>
              </a:rPr>
              <a:t>Obj</a:t>
            </a:r>
            <a:r>
              <a:rPr lang="en-US" sz="2400" dirty="0">
                <a:latin typeface="Courier"/>
                <a:cs typeface="Courier"/>
              </a:rPr>
              <a:t> .25 </a:t>
            </a:r>
          </a:p>
          <a:p>
            <a:pPr marL="457189" lvl="1" indent="-457189">
              <a:buClr>
                <a:srgbClr val="CC0000"/>
              </a:buClr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5BDA1-7F71-4F37-8902-AF76C6E8FC3D}"/>
              </a:ext>
            </a:extLst>
          </p:cNvPr>
          <p:cNvSpPr txBox="1"/>
          <p:nvPr/>
        </p:nvSpPr>
        <p:spPr>
          <a:xfrm>
            <a:off x="122722" y="922310"/>
            <a:ext cx="11504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lvl="1" indent="0">
              <a:buNone/>
            </a:pPr>
            <a:r>
              <a:rPr lang="it-IT" sz="1800" dirty="0">
                <a:solidFill>
                  <a:srgbClr val="28817A"/>
                </a:solidFill>
              </a:rPr>
              <a:t>Stefano Baccianella, Andrea Esuli, and Fabrizio Sebastiani. 2010 SENTIWORDNET 3.0: An Enhanced Lexical Resource for Sentiment Analysis and Opinion Mining. LREC-2010</a:t>
            </a:r>
          </a:p>
        </p:txBody>
      </p:sp>
    </p:spTree>
    <p:extLst>
      <p:ext uri="{BB962C8B-B14F-4D97-AF65-F5344CB8AC3E}">
        <p14:creationId xmlns:p14="http://schemas.microsoft.com/office/powerpoint/2010/main" val="120429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909" y="152197"/>
            <a:ext cx="9956800" cy="9906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Product review: Google Product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0" y="1803400"/>
            <a:ext cx="11379200" cy="4445000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googleproductsearch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91" y="1008407"/>
            <a:ext cx="9956800" cy="51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1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638" y="244466"/>
            <a:ext cx="10261600" cy="990600"/>
          </a:xfrm>
        </p:spPr>
        <p:txBody>
          <a:bodyPr/>
          <a:lstStyle/>
          <a:p>
            <a:r>
              <a:rPr lang="en-US" dirty="0"/>
              <a:t>Disagreements between polarity lexicons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317819"/>
              </p:ext>
            </p:extLst>
          </p:nvPr>
        </p:nvGraphicFramePr>
        <p:xfrm>
          <a:off x="1171074" y="2225666"/>
          <a:ext cx="9347200" cy="28312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86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1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General</a:t>
                      </a:r>
                      <a:r>
                        <a:rPr lang="en-US" sz="2400" baseline="0" dirty="0"/>
                        <a:t> Inquirer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SentiWordNet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LIWC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MPQA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49/2867</a:t>
                      </a:r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/>
                        <a:t>(2%)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1127/4214</a:t>
                      </a:r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/>
                        <a:t>(27%)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12/363 </a:t>
                      </a:r>
                      <a:r>
                        <a:rPr lang="en-US" sz="2400" b="1" dirty="0"/>
                        <a:t>(3%)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General Inquirer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520/2306 </a:t>
                      </a:r>
                      <a:r>
                        <a:rPr lang="en-US" sz="2400" b="1" dirty="0"/>
                        <a:t>(23%)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1/204 </a:t>
                      </a:r>
                      <a:r>
                        <a:rPr lang="en-US" sz="2400" b="1" dirty="0"/>
                        <a:t>(0.5%)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SentiWordNet</a:t>
                      </a:r>
                      <a:endParaRPr lang="en-US" sz="24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174/694</a:t>
                      </a:r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/>
                        <a:t>(25%)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LIWC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8641" y="1050400"/>
            <a:ext cx="429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8817A"/>
                </a:solidFill>
              </a:rPr>
              <a:t>Christopher Potts, </a:t>
            </a:r>
            <a:r>
              <a:rPr lang="en-US" dirty="0">
                <a:solidFill>
                  <a:srgbClr val="28817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Sentiment Tutorial</a:t>
            </a:r>
            <a:r>
              <a:rPr lang="en-US" dirty="0">
                <a:solidFill>
                  <a:srgbClr val="28817A"/>
                </a:solidFill>
              </a:rPr>
              <a:t>, 2011 </a:t>
            </a:r>
          </a:p>
        </p:txBody>
      </p:sp>
    </p:spTree>
    <p:extLst>
      <p:ext uri="{BB962C8B-B14F-4D97-AF65-F5344CB8AC3E}">
        <p14:creationId xmlns:p14="http://schemas.microsoft.com/office/powerpoint/2010/main" val="103448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36" y="171348"/>
            <a:ext cx="10363200" cy="685800"/>
          </a:xfrm>
        </p:spPr>
        <p:txBody>
          <a:bodyPr/>
          <a:lstStyle/>
          <a:p>
            <a:r>
              <a:rPr lang="en-US" dirty="0"/>
              <a:t>Analyzing the polarity of each word in IMDB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likely is each word to appear in each sentiment class?</a:t>
            </a:r>
          </a:p>
          <a:p>
            <a:r>
              <a:rPr lang="en-US" dirty="0"/>
              <a:t>Count(“bad”) in 1-star, 2-star, 3-star, etc.</a:t>
            </a:r>
          </a:p>
          <a:p>
            <a:r>
              <a:rPr lang="en-US" dirty="0"/>
              <a:t>But can’t use raw counts: </a:t>
            </a:r>
          </a:p>
          <a:p>
            <a:pPr lvl="1"/>
            <a:r>
              <a:rPr lang="en-US" dirty="0"/>
              <a:t>Instead, </a:t>
            </a:r>
            <a:r>
              <a:rPr lang="en-US" b="1" dirty="0"/>
              <a:t>likelihood: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Make them comparable between words</a:t>
            </a:r>
          </a:p>
          <a:p>
            <a:pPr lvl="2"/>
            <a:r>
              <a:rPr lang="en-US" b="1" dirty="0"/>
              <a:t>Scaled likelihood: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36" y="762576"/>
            <a:ext cx="872868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28817A"/>
                </a:solidFill>
              </a:rPr>
              <a:t>Potts, Christopher. 2011. On the negativity of negation.  SALT  20, 636-659.</a:t>
            </a:r>
          </a:p>
        </p:txBody>
      </p:sp>
      <p:pic>
        <p:nvPicPr>
          <p:cNvPr id="12" name="Picture 11" descr="imdb-bad-cou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61" y="2413000"/>
            <a:ext cx="3657600" cy="36576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647862"/>
              </p:ext>
            </p:extLst>
          </p:nvPr>
        </p:nvGraphicFramePr>
        <p:xfrm>
          <a:off x="4372285" y="2653896"/>
          <a:ext cx="2836976" cy="936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500" imgH="482600" progId="Equation.3">
                  <p:embed/>
                </p:oleObj>
              </mc:Choice>
              <mc:Fallback>
                <p:oleObj name="Equation" r:id="rId4" imgW="1460500" imgH="482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2285" y="2653896"/>
                        <a:ext cx="2836976" cy="936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57366"/>
              </p:ext>
            </p:extLst>
          </p:nvPr>
        </p:nvGraphicFramePr>
        <p:xfrm>
          <a:off x="3641254" y="4466451"/>
          <a:ext cx="1191707" cy="936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400" imgH="419100" progId="Equation.3">
                  <p:embed/>
                </p:oleObj>
              </mc:Choice>
              <mc:Fallback>
                <p:oleObj name="Equation" r:id="rId6" imgW="533400" imgH="4191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41254" y="4466451"/>
                        <a:ext cx="1191707" cy="936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143" y="1"/>
            <a:ext cx="10363200" cy="990600"/>
          </a:xfrm>
        </p:spPr>
        <p:txBody>
          <a:bodyPr/>
          <a:lstStyle/>
          <a:p>
            <a:r>
              <a:rPr lang="en-US" dirty="0"/>
              <a:t>Analyzing the polarity of each word in IMDB</a:t>
            </a:r>
          </a:p>
        </p:txBody>
      </p:sp>
      <p:pic>
        <p:nvPicPr>
          <p:cNvPr id="5" name="Picture 4" descr="scalarpos-imdb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r="-2430"/>
          <a:stretch/>
        </p:blipFill>
        <p:spPr>
          <a:xfrm>
            <a:off x="914400" y="1140784"/>
            <a:ext cx="10363200" cy="2590800"/>
          </a:xfrm>
          <a:prstGeom prst="rect">
            <a:avLst/>
          </a:prstGeom>
        </p:spPr>
      </p:pic>
      <p:pic>
        <p:nvPicPr>
          <p:cNvPr id="6" name="Picture 5" descr="scalarneg-imdb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r="-2679"/>
          <a:stretch/>
        </p:blipFill>
        <p:spPr>
          <a:xfrm>
            <a:off x="868731" y="3590899"/>
            <a:ext cx="10685539" cy="26713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32898" y="1974615"/>
            <a:ext cx="133671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/>
              <a:t>Scaled likelihood</a:t>
            </a:r>
          </a:p>
          <a:p>
            <a:r>
              <a:rPr lang="en-US" sz="1333" dirty="0"/>
              <a:t>P(</a:t>
            </a:r>
            <a:r>
              <a:rPr lang="en-US" sz="1333" dirty="0" err="1"/>
              <a:t>w|c</a:t>
            </a:r>
            <a:r>
              <a:rPr lang="en-US" sz="1333" dirty="0"/>
              <a:t>)/P(w)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32899" y="4524345"/>
            <a:ext cx="1336713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/>
              <a:t>Scaled likelihood</a:t>
            </a:r>
          </a:p>
          <a:p>
            <a:r>
              <a:rPr lang="en-US" sz="1333" dirty="0"/>
              <a:t>P(</a:t>
            </a:r>
            <a:r>
              <a:rPr lang="en-US" sz="1333" dirty="0" err="1"/>
              <a:t>w|c</a:t>
            </a:r>
            <a:r>
              <a:rPr lang="en-US" sz="1333" dirty="0"/>
              <a:t>)/P(w)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4143" y="712552"/>
            <a:ext cx="872868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28817A"/>
                </a:solidFill>
              </a:rPr>
              <a:t>Potts, Christopher. 2011. On the negativity of negation.  SALT  20, 636-659.</a:t>
            </a:r>
          </a:p>
        </p:txBody>
      </p:sp>
    </p:spTree>
    <p:extLst>
      <p:ext uri="{BB962C8B-B14F-4D97-AF65-F5344CB8AC3E}">
        <p14:creationId xmlns:p14="http://schemas.microsoft.com/office/powerpoint/2010/main" val="28316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93" y="177800"/>
            <a:ext cx="9956800" cy="990600"/>
          </a:xfrm>
        </p:spPr>
        <p:txBody>
          <a:bodyPr/>
          <a:lstStyle/>
          <a:p>
            <a:r>
              <a:rPr lang="en-US" dirty="0"/>
              <a:t>Other sentiment feature: Logical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44893" y="1912081"/>
            <a:ext cx="11379200" cy="3860800"/>
          </a:xfrm>
        </p:spPr>
        <p:txBody>
          <a:bodyPr>
            <a:normAutofit/>
          </a:bodyPr>
          <a:lstStyle/>
          <a:p>
            <a:r>
              <a:rPr lang="en-US" sz="3200" dirty="0"/>
              <a:t>Is logical negation (</a:t>
            </a:r>
            <a:r>
              <a:rPr lang="en-US" sz="3200" i="1" dirty="0"/>
              <a:t>no, not</a:t>
            </a:r>
            <a:r>
              <a:rPr lang="en-US" sz="3200" dirty="0"/>
              <a:t>) associated with negative sentiment?</a:t>
            </a:r>
          </a:p>
          <a:p>
            <a:r>
              <a:rPr lang="en-US" sz="3200" dirty="0"/>
              <a:t>Potts experiment:</a:t>
            </a:r>
          </a:p>
          <a:p>
            <a:pPr lvl="1"/>
            <a:r>
              <a:rPr lang="en-US" dirty="0"/>
              <a:t>Count negation (</a:t>
            </a:r>
            <a:r>
              <a:rPr lang="en-US" i="1" dirty="0"/>
              <a:t>not, </a:t>
            </a:r>
            <a:r>
              <a:rPr lang="en-US" i="1" dirty="0" err="1"/>
              <a:t>n’t</a:t>
            </a:r>
            <a:r>
              <a:rPr lang="en-US" i="1" dirty="0"/>
              <a:t>, no, never</a:t>
            </a:r>
            <a:r>
              <a:rPr lang="en-US" dirty="0"/>
              <a:t>) in online reviews</a:t>
            </a:r>
          </a:p>
          <a:p>
            <a:pPr lvl="1"/>
            <a:r>
              <a:rPr lang="en-US" dirty="0"/>
              <a:t>Regress against the review rating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893" y="1085119"/>
            <a:ext cx="872868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28817A"/>
                </a:solidFill>
              </a:rPr>
              <a:t>Potts, Christopher. 2011. On the negativity of negation.  SALT  20, 636-659.</a:t>
            </a:r>
          </a:p>
        </p:txBody>
      </p:sp>
    </p:spTree>
    <p:extLst>
      <p:ext uri="{BB962C8B-B14F-4D97-AF65-F5344CB8AC3E}">
        <p14:creationId xmlns:p14="http://schemas.microsoft.com/office/powerpoint/2010/main" val="33679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479" y="314187"/>
            <a:ext cx="10820328" cy="696031"/>
          </a:xfrm>
        </p:spPr>
        <p:txBody>
          <a:bodyPr>
            <a:noAutofit/>
          </a:bodyPr>
          <a:lstStyle/>
          <a:p>
            <a:r>
              <a:rPr lang="en-US" dirty="0"/>
              <a:t>Results: More negation in negative sentiment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33600" y="2108200"/>
            <a:ext cx="11379200" cy="4445000"/>
          </a:xfrm>
        </p:spPr>
        <p:txBody>
          <a:bodyPr/>
          <a:lstStyle/>
          <a:p>
            <a:pPr>
              <a:buNone/>
            </a:pPr>
            <a:r>
              <a:rPr lang="en-US" dirty="0"/>
              <a:t>a</a:t>
            </a:r>
          </a:p>
        </p:txBody>
      </p:sp>
      <p:pic>
        <p:nvPicPr>
          <p:cNvPr id="5" name="Picture 4" descr="potts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r="-4860"/>
          <a:stretch/>
        </p:blipFill>
        <p:spPr>
          <a:xfrm>
            <a:off x="1244867" y="1283636"/>
            <a:ext cx="10871200" cy="46722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489567" y="2899979"/>
            <a:ext cx="223930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Scaled likelihood</a:t>
            </a:r>
          </a:p>
          <a:p>
            <a:r>
              <a:rPr lang="en-US" sz="1867" dirty="0"/>
              <a:t>P(</a:t>
            </a:r>
            <a:r>
              <a:rPr lang="en-US" sz="1867" dirty="0" err="1"/>
              <a:t>w|c</a:t>
            </a:r>
            <a:r>
              <a:rPr lang="en-US" sz="1867" dirty="0"/>
              <a:t>)/P(w)</a:t>
            </a:r>
          </a:p>
        </p:txBody>
      </p:sp>
    </p:spTree>
    <p:extLst>
      <p:ext uri="{BB962C8B-B14F-4D97-AF65-F5344CB8AC3E}">
        <p14:creationId xmlns:p14="http://schemas.microsoft.com/office/powerpoint/2010/main" val="2853338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Sentiment Analysis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rPr>
              <a:t>Learning Sentiment Lexicons</a:t>
            </a:r>
          </a:p>
        </p:txBody>
      </p:sp>
    </p:spTree>
    <p:extLst>
      <p:ext uri="{BB962C8B-B14F-4D97-AF65-F5344CB8AC3E}">
        <p14:creationId xmlns:p14="http://schemas.microsoft.com/office/powerpoint/2010/main" val="98402251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 of lexicons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Create a small amount of information</a:t>
            </a:r>
          </a:p>
          <a:p>
            <a:pPr marL="1203325" lvl="1" indent="-401638"/>
            <a:r>
              <a:rPr lang="en-US" sz="3200" dirty="0"/>
              <a:t>A few labeled examples</a:t>
            </a:r>
          </a:p>
          <a:p>
            <a:pPr marL="1203325" lvl="1" indent="-401638"/>
            <a:r>
              <a:rPr lang="en-US" sz="3200" dirty="0"/>
              <a:t>A few hand-built patterns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Bootstrap a lexicon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92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 for identifying word polarity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940278"/>
            <a:ext cx="11379200" cy="3352800"/>
          </a:xfrm>
        </p:spPr>
        <p:txBody>
          <a:bodyPr>
            <a:normAutofit/>
          </a:bodyPr>
          <a:lstStyle/>
          <a:p>
            <a:r>
              <a:rPr lang="en-US" sz="3200" dirty="0"/>
              <a:t>Adjectives conjoined by “</a:t>
            </a:r>
            <a:r>
              <a:rPr lang="en-US" sz="3200" i="1" dirty="0"/>
              <a:t>and</a:t>
            </a:r>
            <a:r>
              <a:rPr lang="en-US" sz="3200" dirty="0"/>
              <a:t>” have same polarity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Fair </a:t>
            </a:r>
            <a:r>
              <a:rPr lang="en-US" b="1" dirty="0">
                <a:solidFill>
                  <a:schemeClr val="accent1"/>
                </a:solidFill>
              </a:rPr>
              <a:t>and</a:t>
            </a:r>
            <a:r>
              <a:rPr lang="en-US" dirty="0">
                <a:solidFill>
                  <a:schemeClr val="accent1"/>
                </a:solidFill>
              </a:rPr>
              <a:t> legitimate, corrupt </a:t>
            </a:r>
            <a:r>
              <a:rPr lang="en-US" b="1" dirty="0">
                <a:solidFill>
                  <a:schemeClr val="accent1"/>
                </a:solidFill>
              </a:rPr>
              <a:t>and</a:t>
            </a:r>
            <a:r>
              <a:rPr lang="en-US" dirty="0">
                <a:solidFill>
                  <a:schemeClr val="accent1"/>
                </a:solidFill>
              </a:rPr>
              <a:t> brutal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*fair </a:t>
            </a:r>
            <a:r>
              <a:rPr lang="en-US" b="1" dirty="0">
                <a:solidFill>
                  <a:schemeClr val="accent1"/>
                </a:solidFill>
              </a:rPr>
              <a:t>and</a:t>
            </a:r>
            <a:r>
              <a:rPr lang="en-US" dirty="0">
                <a:solidFill>
                  <a:schemeClr val="accent1"/>
                </a:solidFill>
              </a:rPr>
              <a:t> brutal, *corrupt </a:t>
            </a:r>
            <a:r>
              <a:rPr lang="en-US" b="1" dirty="0">
                <a:solidFill>
                  <a:schemeClr val="accent1"/>
                </a:solidFill>
              </a:rPr>
              <a:t>and</a:t>
            </a:r>
            <a:r>
              <a:rPr lang="en-US" dirty="0">
                <a:solidFill>
                  <a:schemeClr val="accent1"/>
                </a:solidFill>
              </a:rPr>
              <a:t> legitimate</a:t>
            </a:r>
          </a:p>
          <a:p>
            <a:r>
              <a:rPr lang="en-US" sz="3200" dirty="0"/>
              <a:t>Adjectives conjoined by “</a:t>
            </a:r>
            <a:r>
              <a:rPr lang="en-US" sz="3200" i="1" dirty="0"/>
              <a:t>but</a:t>
            </a:r>
            <a:r>
              <a:rPr lang="en-US" sz="3200" dirty="0"/>
              <a:t>” do not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fair </a:t>
            </a:r>
            <a:r>
              <a:rPr lang="en-US" b="1" dirty="0">
                <a:solidFill>
                  <a:schemeClr val="accent1"/>
                </a:solidFill>
              </a:rPr>
              <a:t>but </a:t>
            </a:r>
            <a:r>
              <a:rPr lang="en-US" dirty="0">
                <a:solidFill>
                  <a:schemeClr val="accent1"/>
                </a:solidFill>
              </a:rPr>
              <a:t>brutal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0" y="61722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36" y="913811"/>
            <a:ext cx="1036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28817A"/>
                </a:solidFill>
              </a:rPr>
              <a:t>Vasileios</a:t>
            </a:r>
            <a:r>
              <a:rPr lang="en-US" dirty="0">
                <a:solidFill>
                  <a:srgbClr val="28817A"/>
                </a:solidFill>
              </a:rPr>
              <a:t> </a:t>
            </a:r>
            <a:r>
              <a:rPr lang="en-US" dirty="0" err="1">
                <a:solidFill>
                  <a:srgbClr val="28817A"/>
                </a:solidFill>
              </a:rPr>
              <a:t>Hatzivassiloglou</a:t>
            </a:r>
            <a:r>
              <a:rPr lang="en-US" dirty="0">
                <a:solidFill>
                  <a:srgbClr val="28817A"/>
                </a:solidFill>
              </a:rPr>
              <a:t> and Kathleen R. </a:t>
            </a:r>
            <a:r>
              <a:rPr lang="en-US" dirty="0" err="1">
                <a:solidFill>
                  <a:srgbClr val="28817A"/>
                </a:solidFill>
              </a:rPr>
              <a:t>McKeown</a:t>
            </a:r>
            <a:r>
              <a:rPr lang="en-US" dirty="0">
                <a:solidFill>
                  <a:srgbClr val="28817A"/>
                </a:solidFill>
              </a:rPr>
              <a:t>. 1997. Predicting the Semantic Orientation of Adjectives. ACL, 174–181</a:t>
            </a:r>
          </a:p>
        </p:txBody>
      </p:sp>
    </p:spTree>
    <p:extLst>
      <p:ext uri="{BB962C8B-B14F-4D97-AF65-F5344CB8AC3E}">
        <p14:creationId xmlns:p14="http://schemas.microsoft.com/office/powerpoint/2010/main" val="1365665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Polarity: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Label </a:t>
            </a:r>
            <a:r>
              <a:rPr lang="en-US" sz="3733" b="1" dirty="0"/>
              <a:t>seed set </a:t>
            </a:r>
            <a:r>
              <a:rPr lang="en-US" sz="3733" dirty="0"/>
              <a:t>of 1336 adjectives </a:t>
            </a:r>
            <a:br>
              <a:rPr lang="en-US" sz="3733" dirty="0"/>
            </a:br>
            <a:r>
              <a:rPr lang="en-US" sz="2667" dirty="0">
                <a:solidFill>
                  <a:schemeClr val="accent1"/>
                </a:solidFill>
              </a:rPr>
              <a:t>(all &gt;20 in 21 million word WSJ corpus)</a:t>
            </a:r>
            <a:endParaRPr lang="en-US" sz="3733" dirty="0">
              <a:solidFill>
                <a:schemeClr val="accent1"/>
              </a:solidFill>
            </a:endParaRPr>
          </a:p>
          <a:p>
            <a:pPr lvl="1"/>
            <a:r>
              <a:rPr lang="en-US" sz="3200" dirty="0"/>
              <a:t>657 positive</a:t>
            </a:r>
          </a:p>
          <a:p>
            <a:pPr lvl="2"/>
            <a:r>
              <a:rPr lang="en-US" sz="3200" dirty="0"/>
              <a:t>adequate central clever famous intelligent remarkable reputed sensitive slender thriving…</a:t>
            </a:r>
          </a:p>
          <a:p>
            <a:pPr lvl="1"/>
            <a:r>
              <a:rPr lang="en-US" sz="3200" dirty="0"/>
              <a:t>679 negative</a:t>
            </a:r>
          </a:p>
          <a:p>
            <a:pPr lvl="2"/>
            <a:r>
              <a:rPr lang="en-US" sz="3200" dirty="0"/>
              <a:t>contagious drunken ignorant lanky listless primitive strident troublesome unresolved unsuspecting…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57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03486" y="1655031"/>
            <a:ext cx="9347200" cy="4313969"/>
            <a:chOff x="381000" y="1885950"/>
            <a:chExt cx="7010400" cy="3235477"/>
          </a:xfrm>
        </p:grpSpPr>
        <p:pic>
          <p:nvPicPr>
            <p:cNvPr id="6" name="Picture 5" descr="nice1.tif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885950"/>
              <a:ext cx="7010400" cy="828151"/>
            </a:xfrm>
            <a:prstGeom prst="rect">
              <a:avLst/>
            </a:prstGeom>
          </p:spPr>
        </p:pic>
        <p:pic>
          <p:nvPicPr>
            <p:cNvPr id="7" name="Picture 6" descr="nice2.tif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661138"/>
              <a:ext cx="7010400" cy="24602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Polarity: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642" y="1141128"/>
            <a:ext cx="11379200" cy="4445000"/>
          </a:xfrm>
        </p:spPr>
        <p:txBody>
          <a:bodyPr/>
          <a:lstStyle/>
          <a:p>
            <a:r>
              <a:rPr lang="en-US" sz="3200" dirty="0"/>
              <a:t>Expand seed set to conjoined adjectives</a:t>
            </a:r>
            <a:endParaRPr lang="en-US" sz="2400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0052286" y="3179030"/>
            <a:ext cx="1828800" cy="50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nice, helpful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0255486" y="4601430"/>
            <a:ext cx="1828800" cy="50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nice, classy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112000" y="3530600"/>
            <a:ext cx="2235200" cy="508000"/>
          </a:xfrm>
          <a:prstGeom prst="ellipse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59358" y="2729406"/>
            <a:ext cx="2336800" cy="5588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127486" y="4296630"/>
            <a:ext cx="2336800" cy="5588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2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05" y="108412"/>
            <a:ext cx="9956800" cy="9906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Product review: Bing Shopping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0" y="1803400"/>
            <a:ext cx="11379200" cy="4445000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bingshopp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7" y="890748"/>
            <a:ext cx="9550400" cy="524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87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Polarity: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438" y="1052006"/>
            <a:ext cx="10820328" cy="4523757"/>
          </a:xfrm>
        </p:spPr>
        <p:txBody>
          <a:bodyPr/>
          <a:lstStyle/>
          <a:p>
            <a:r>
              <a:rPr lang="en-US" dirty="0"/>
              <a:t>Supervised classifier assigns “polarity similarity” to each word pair, resulting in graph: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4873817" y="4899526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classy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419417" y="3375526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nice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451417" y="2461126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helpful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130617" y="4899526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fair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210617" y="2156326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brutal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9242617" y="3172326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irrational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702617" y="3273926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corrupt</a:t>
            </a:r>
          </a:p>
        </p:txBody>
      </p:sp>
      <p:cxnSp>
        <p:nvCxnSpPr>
          <p:cNvPr id="31" name="Straight Connector 30"/>
          <p:cNvCxnSpPr>
            <a:stCxn id="27" idx="2"/>
            <a:endCxn id="29" idx="0"/>
          </p:cNvCxnSpPr>
          <p:nvPr/>
        </p:nvCxnSpPr>
        <p:spPr bwMode="auto">
          <a:xfrm flipH="1">
            <a:off x="7617017" y="2664326"/>
            <a:ext cx="508000" cy="6096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4" idx="2"/>
            <a:endCxn id="22" idx="0"/>
          </p:cNvCxnSpPr>
          <p:nvPr/>
        </p:nvCxnSpPr>
        <p:spPr bwMode="auto">
          <a:xfrm>
            <a:off x="2333817" y="3883526"/>
            <a:ext cx="3454400" cy="101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24" idx="2"/>
            <a:endCxn id="26" idx="0"/>
          </p:cNvCxnSpPr>
          <p:nvPr/>
        </p:nvCxnSpPr>
        <p:spPr bwMode="auto">
          <a:xfrm>
            <a:off x="2333817" y="3883526"/>
            <a:ext cx="711200" cy="101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6" idx="0"/>
            <a:endCxn id="29" idx="2"/>
          </p:cNvCxnSpPr>
          <p:nvPr/>
        </p:nvCxnSpPr>
        <p:spPr bwMode="auto">
          <a:xfrm flipV="1">
            <a:off x="3045017" y="3781926"/>
            <a:ext cx="4572000" cy="11176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stCxn id="28" idx="0"/>
            <a:endCxn id="27" idx="2"/>
          </p:cNvCxnSpPr>
          <p:nvPr/>
        </p:nvCxnSpPr>
        <p:spPr bwMode="auto">
          <a:xfrm flipH="1" flipV="1">
            <a:off x="8125017" y="2664326"/>
            <a:ext cx="2032000" cy="508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25" idx="2"/>
            <a:endCxn id="24" idx="0"/>
          </p:cNvCxnSpPr>
          <p:nvPr/>
        </p:nvCxnSpPr>
        <p:spPr bwMode="auto">
          <a:xfrm flipH="1">
            <a:off x="2333817" y="2969126"/>
            <a:ext cx="2032000" cy="4064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25" idx="3"/>
            <a:endCxn id="27" idx="1"/>
          </p:cNvCxnSpPr>
          <p:nvPr/>
        </p:nvCxnSpPr>
        <p:spPr bwMode="auto">
          <a:xfrm flipV="1">
            <a:off x="5280217" y="2410326"/>
            <a:ext cx="1930400" cy="3048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3927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Polarity: Step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36" y="1038843"/>
            <a:ext cx="10820328" cy="4523757"/>
          </a:xfrm>
        </p:spPr>
        <p:txBody>
          <a:bodyPr/>
          <a:lstStyle/>
          <a:p>
            <a:r>
              <a:rPr lang="en-US" dirty="0"/>
              <a:t>Clustering for partitioning the graph into 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55916" y="6345381"/>
            <a:ext cx="2743200" cy="365125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4553878" y="4698855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classy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099478" y="3174855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nice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131478" y="2260455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helpful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810678" y="4698855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fair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890678" y="1955655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brutal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8922678" y="2971655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irrational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382678" y="3073255"/>
            <a:ext cx="1828800" cy="50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Lucida Sans" pitchFamily="-65" charset="0"/>
              </a:rPr>
              <a:t>corrupt</a:t>
            </a:r>
          </a:p>
        </p:txBody>
      </p:sp>
      <p:cxnSp>
        <p:nvCxnSpPr>
          <p:cNvPr id="31" name="Straight Connector 30"/>
          <p:cNvCxnSpPr>
            <a:stCxn id="27" idx="2"/>
            <a:endCxn id="29" idx="0"/>
          </p:cNvCxnSpPr>
          <p:nvPr/>
        </p:nvCxnSpPr>
        <p:spPr bwMode="auto">
          <a:xfrm flipH="1">
            <a:off x="7297078" y="2463655"/>
            <a:ext cx="508000" cy="6096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4" idx="2"/>
            <a:endCxn id="22" idx="0"/>
          </p:cNvCxnSpPr>
          <p:nvPr/>
        </p:nvCxnSpPr>
        <p:spPr bwMode="auto">
          <a:xfrm>
            <a:off x="2013878" y="3682855"/>
            <a:ext cx="3454400" cy="101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24" idx="2"/>
            <a:endCxn id="26" idx="0"/>
          </p:cNvCxnSpPr>
          <p:nvPr/>
        </p:nvCxnSpPr>
        <p:spPr bwMode="auto">
          <a:xfrm>
            <a:off x="2013878" y="3682855"/>
            <a:ext cx="711200" cy="1016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6" idx="0"/>
            <a:endCxn id="29" idx="2"/>
          </p:cNvCxnSpPr>
          <p:nvPr/>
        </p:nvCxnSpPr>
        <p:spPr bwMode="auto">
          <a:xfrm flipV="1">
            <a:off x="2725078" y="3581255"/>
            <a:ext cx="4572000" cy="11176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stCxn id="28" idx="0"/>
            <a:endCxn id="27" idx="2"/>
          </p:cNvCxnSpPr>
          <p:nvPr/>
        </p:nvCxnSpPr>
        <p:spPr bwMode="auto">
          <a:xfrm flipH="1" flipV="1">
            <a:off x="7805078" y="2463655"/>
            <a:ext cx="2032000" cy="5080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25" idx="2"/>
            <a:endCxn id="24" idx="0"/>
          </p:cNvCxnSpPr>
          <p:nvPr/>
        </p:nvCxnSpPr>
        <p:spPr bwMode="auto">
          <a:xfrm flipH="1">
            <a:off x="2013878" y="2768455"/>
            <a:ext cx="2032000" cy="4064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25" idx="3"/>
            <a:endCxn id="27" idx="1"/>
          </p:cNvCxnSpPr>
          <p:nvPr/>
        </p:nvCxnSpPr>
        <p:spPr bwMode="auto">
          <a:xfrm flipV="1">
            <a:off x="4960278" y="2209655"/>
            <a:ext cx="1930400" cy="30480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57150" cap="flat" cmpd="sng" algn="ctr">
            <a:solidFill>
              <a:srgbClr val="CC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" name="Oval 4"/>
          <p:cNvSpPr/>
          <p:nvPr/>
        </p:nvSpPr>
        <p:spPr bwMode="auto">
          <a:xfrm rot="1080000">
            <a:off x="842742" y="1918894"/>
            <a:ext cx="5629715" cy="3833011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281078" y="1549255"/>
            <a:ext cx="4876800" cy="2743200"/>
          </a:xfrm>
          <a:prstGeom prst="ellipse">
            <a:avLst/>
          </a:prstGeom>
          <a:noFill/>
          <a:ln w="5715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2278" y="1752455"/>
            <a:ext cx="5934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/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32278" y="1650855"/>
            <a:ext cx="4363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9392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Polarity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</a:t>
            </a:r>
          </a:p>
          <a:p>
            <a:pPr lvl="1"/>
            <a:r>
              <a:rPr lang="en-US" dirty="0"/>
              <a:t>bold decisive disturbing generous good honest important large mature patient peaceful positive proud sound stimulating straightforward strange talented vigorous witty…</a:t>
            </a:r>
          </a:p>
          <a:p>
            <a:r>
              <a:rPr lang="en-US" dirty="0"/>
              <a:t>Negative</a:t>
            </a:r>
          </a:p>
          <a:p>
            <a:pPr lvl="1"/>
            <a:r>
              <a:rPr lang="en-US" dirty="0"/>
              <a:t>ambiguous cautious cynical evasive harmful hypocritical inefficient insecure irrational irresponsible minor outspoken pleasant reckless risky selfish tedious unsupported vulnerable wasteful…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8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Output: Polarity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</a:t>
            </a:r>
          </a:p>
          <a:p>
            <a:pPr lvl="1"/>
            <a:r>
              <a:rPr lang="en-US" dirty="0"/>
              <a:t>bold decisive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disturbing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generous good honest important large mature patient peaceful positive proud sound stimulating straightforward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strange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talented vigorous witty…</a:t>
            </a:r>
          </a:p>
          <a:p>
            <a:r>
              <a:rPr lang="en-US" dirty="0"/>
              <a:t>Negative</a:t>
            </a:r>
          </a:p>
          <a:p>
            <a:pPr lvl="1"/>
            <a:r>
              <a:rPr lang="en-US" dirty="0"/>
              <a:t>ambiguous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cautious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cynical evasive harmful hypocritical inefficient insecure irrational irresponsible minor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outspoken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pleasant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reckless risky selfish tedious unsupported vulnerable wasteful…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4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143" y="217372"/>
            <a:ext cx="9956800" cy="990600"/>
          </a:xfrm>
        </p:spPr>
        <p:txBody>
          <a:bodyPr/>
          <a:lstStyle/>
          <a:p>
            <a:r>
              <a:rPr lang="en-US" dirty="0" err="1"/>
              <a:t>Turney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231" y="1599131"/>
            <a:ext cx="11379200" cy="3860800"/>
          </a:xfrm>
        </p:spPr>
        <p:txBody>
          <a:bodyPr/>
          <a:lstStyle/>
          <a:p>
            <a:pPr marL="609585" indent="-609585">
              <a:buFont typeface="+mj-lt"/>
              <a:buAutoNum type="arabicPeriod"/>
            </a:pPr>
            <a:r>
              <a:rPr lang="en-US" dirty="0"/>
              <a:t>Extract a </a:t>
            </a:r>
            <a:r>
              <a:rPr lang="en-US" i="1" dirty="0"/>
              <a:t>phrasal lexicon </a:t>
            </a:r>
            <a:r>
              <a:rPr lang="en-US" dirty="0"/>
              <a:t>from reviews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Learn polarity of each phrase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Rate a review by the average polarity of its phrases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3231" y="912581"/>
            <a:ext cx="1119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28817A"/>
                </a:solidFill>
              </a:rPr>
              <a:t>Turney</a:t>
            </a:r>
            <a:r>
              <a:rPr lang="en-US" dirty="0">
                <a:solidFill>
                  <a:srgbClr val="28817A"/>
                </a:solidFill>
              </a:rPr>
              <a:t> (2002):  Thumbs Up or Thumbs Down? Semantic Orientation Applied to Unsupervised Classification of Reviews</a:t>
            </a:r>
          </a:p>
        </p:txBody>
      </p:sp>
    </p:spTree>
    <p:extLst>
      <p:ext uri="{BB962C8B-B14F-4D97-AF65-F5344CB8AC3E}">
        <p14:creationId xmlns:p14="http://schemas.microsoft.com/office/powerpoint/2010/main" val="397974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two-word phrases with adjectives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334334"/>
              </p:ext>
            </p:extLst>
          </p:nvPr>
        </p:nvGraphicFramePr>
        <p:xfrm>
          <a:off x="791715" y="1356360"/>
          <a:ext cx="9853826" cy="3635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3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943">
                <a:tc>
                  <a:txBody>
                    <a:bodyPr/>
                    <a:lstStyle/>
                    <a:p>
                      <a:r>
                        <a:rPr lang="en-US" sz="2400" dirty="0"/>
                        <a:t>First Word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Second Word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Third Word</a:t>
                      </a:r>
                      <a:r>
                        <a:rPr lang="en-US" sz="2400" baseline="0" dirty="0"/>
                        <a:t>  (not extracted)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JJ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NN or NNS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8817A"/>
                          </a:solidFill>
                        </a:rPr>
                        <a:t>anything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RB,</a:t>
                      </a:r>
                      <a:r>
                        <a:rPr lang="en-US" sz="2400" baseline="0" dirty="0"/>
                        <a:t> RBR, RBS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JJ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8817A"/>
                          </a:solidFill>
                        </a:rPr>
                        <a:t>Not NN nor NNS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JJ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JJ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8817A"/>
                          </a:solidFill>
                        </a:rPr>
                        <a:t>Not NN or NNS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NN or NNS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JJ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8817A"/>
                          </a:solidFill>
                        </a:rPr>
                        <a:t>Nor NN nor</a:t>
                      </a:r>
                      <a:r>
                        <a:rPr lang="en-US" sz="2400" baseline="0" dirty="0">
                          <a:solidFill>
                            <a:srgbClr val="28817A"/>
                          </a:solidFill>
                        </a:rPr>
                        <a:t> NNS</a:t>
                      </a:r>
                      <a:endParaRPr lang="en-US" sz="2400" dirty="0">
                        <a:solidFill>
                          <a:srgbClr val="28817A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RB, RBR, or RBS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VB, VBD, VBN, VBG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8817A"/>
                          </a:solidFill>
                        </a:rPr>
                        <a:t>anything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7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 polarity of a phrase?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 phrases co-occur more with </a:t>
            </a:r>
            <a:r>
              <a:rPr lang="en-US" i="1" dirty="0"/>
              <a:t>“excellent”</a:t>
            </a:r>
          </a:p>
          <a:p>
            <a:r>
              <a:rPr lang="en-US" dirty="0"/>
              <a:t>Negative phrases co-occur more with </a:t>
            </a:r>
            <a:r>
              <a:rPr lang="en-US" i="1" dirty="0"/>
              <a:t>“poor”</a:t>
            </a:r>
          </a:p>
          <a:p>
            <a:r>
              <a:rPr lang="en-US" dirty="0"/>
              <a:t>But how to measure co-occurrence?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10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2012" y="224792"/>
            <a:ext cx="9956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p:sp>
        <p:nvSpPr>
          <p:cNvPr id="15124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62012" y="1260820"/>
            <a:ext cx="12192000" cy="3445934"/>
          </a:xfrm>
        </p:spPr>
        <p:txBody>
          <a:bodyPr/>
          <a:lstStyle/>
          <a:p>
            <a:r>
              <a:rPr lang="en-US" sz="3200" b="1" dirty="0"/>
              <a:t>Mutual information </a:t>
            </a:r>
            <a:r>
              <a:rPr lang="en-US" sz="3200" dirty="0"/>
              <a:t>between 2 random variables X and Y</a:t>
            </a:r>
          </a:p>
          <a:p>
            <a:pPr marL="0" indent="0">
              <a:buNone/>
            </a:pPr>
            <a:endParaRPr lang="en-US" sz="3733" dirty="0"/>
          </a:p>
          <a:p>
            <a:pPr marL="0" indent="0">
              <a:buNone/>
            </a:pPr>
            <a:endParaRPr lang="en-US" sz="3733" dirty="0"/>
          </a:p>
          <a:p>
            <a:r>
              <a:rPr lang="en-US" sz="3200" b="1" dirty="0"/>
              <a:t>Pointwise mutual information</a:t>
            </a:r>
            <a:endParaRPr lang="en-US" sz="3200" dirty="0"/>
          </a:p>
          <a:p>
            <a:pPr lvl="1"/>
            <a:r>
              <a:rPr lang="en-US" dirty="0"/>
              <a:t>How much more do events x and y co-occur than if they were independent?</a:t>
            </a:r>
          </a:p>
          <a:p>
            <a:pPr>
              <a:buFont typeface="Wingdings" pitchFamily="-65" charset="2"/>
              <a:buNone/>
            </a:pPr>
            <a:endParaRPr lang="en-US" dirty="0"/>
          </a:p>
          <a:p>
            <a:pPr>
              <a:buFont typeface="Wingdings" pitchFamily="-65" charset="2"/>
              <a:buNone/>
            </a:pPr>
            <a:endParaRPr lang="en-US" sz="2400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785146"/>
              </p:ext>
            </p:extLst>
          </p:nvPr>
        </p:nvGraphicFramePr>
        <p:xfrm>
          <a:off x="2612658" y="1881359"/>
          <a:ext cx="6617969" cy="1280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35200" imgH="431800" progId="Equation.3">
                  <p:embed/>
                </p:oleObj>
              </mc:Choice>
              <mc:Fallback>
                <p:oleObj name="Equation" r:id="rId3" imgW="2235200" imgH="43180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2658" y="1881359"/>
                        <a:ext cx="6617969" cy="128032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917981"/>
              </p:ext>
            </p:extLst>
          </p:nvPr>
        </p:nvGraphicFramePr>
        <p:xfrm>
          <a:off x="3230300" y="4462647"/>
          <a:ext cx="5382684" cy="1134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300" y="4462647"/>
                        <a:ext cx="5382684" cy="113453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524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557" y="296311"/>
            <a:ext cx="9956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9810" y="1226196"/>
            <a:ext cx="12192000" cy="4572000"/>
          </a:xfrm>
        </p:spPr>
        <p:txBody>
          <a:bodyPr/>
          <a:lstStyle/>
          <a:p>
            <a:r>
              <a:rPr lang="en-US" sz="3200" b="1" dirty="0" err="1"/>
              <a:t>Pointwise</a:t>
            </a:r>
            <a:r>
              <a:rPr lang="en-US" sz="3200" b="1" dirty="0"/>
              <a:t> mutual information</a:t>
            </a:r>
            <a:r>
              <a:rPr lang="en-US" sz="3200" dirty="0"/>
              <a:t>: </a:t>
            </a:r>
          </a:p>
          <a:p>
            <a:pPr lvl="1"/>
            <a:r>
              <a:rPr lang="en-US" dirty="0"/>
              <a:t>How much more do events x and y co-occur than if they were independent?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r>
              <a:rPr lang="en-US" sz="3200" b="1" dirty="0"/>
              <a:t>PMI between two words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 How much more do two words co-occur than if they were independent?</a:t>
            </a:r>
          </a:p>
          <a:p>
            <a:endParaRPr lang="en-US" sz="2667" dirty="0"/>
          </a:p>
          <a:p>
            <a:endParaRPr lang="en-US" sz="2667" dirty="0"/>
          </a:p>
        </p:txBody>
      </p:sp>
      <p:graphicFrame>
        <p:nvGraphicFramePr>
          <p:cNvPr id="1013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422659"/>
              </p:ext>
            </p:extLst>
          </p:nvPr>
        </p:nvGraphicFramePr>
        <p:xfrm>
          <a:off x="1559984" y="4732867"/>
          <a:ext cx="8904817" cy="1174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94000" imgH="368300" progId="Equation.3">
                  <p:embed/>
                </p:oleObj>
              </mc:Choice>
              <mc:Fallback>
                <p:oleObj name="Equation" r:id="rId3" imgW="2794000" imgH="368300" progId="Equation.3">
                  <p:embed/>
                  <p:pic>
                    <p:nvPicPr>
                      <p:cNvPr id="1013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984" y="4732867"/>
                        <a:ext cx="8904817" cy="117475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769656"/>
              </p:ext>
            </p:extLst>
          </p:nvPr>
        </p:nvGraphicFramePr>
        <p:xfrm>
          <a:off x="3151717" y="2377663"/>
          <a:ext cx="5382684" cy="1134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717" y="2377663"/>
                        <a:ext cx="5382684" cy="113453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857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015" y="252064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sz="3733" dirty="0"/>
              <a:t>How to Estimate </a:t>
            </a:r>
            <a:r>
              <a:rPr lang="en-US" sz="3733" dirty="0" err="1"/>
              <a:t>Pointwise</a:t>
            </a:r>
            <a:r>
              <a:rPr lang="en-US" sz="3733" dirty="0"/>
              <a:t> Mutual Information</a:t>
            </a:r>
          </a:p>
        </p:txBody>
      </p:sp>
      <p:sp>
        <p:nvSpPr>
          <p:cNvPr id="1514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73255" y="1355291"/>
            <a:ext cx="12192000" cy="4572000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Query search engine  (</a:t>
            </a:r>
            <a:r>
              <a:rPr lang="en-US" sz="3200" dirty="0" err="1"/>
              <a:t>Altavista</a:t>
            </a:r>
            <a:r>
              <a:rPr lang="en-US" sz="3200" dirty="0"/>
              <a:t>)</a:t>
            </a:r>
          </a:p>
          <a:p>
            <a:pPr lvl="2"/>
            <a:r>
              <a:rPr lang="en-US" sz="3200" dirty="0"/>
              <a:t>P(word) estimated by    </a:t>
            </a:r>
            <a:r>
              <a:rPr lang="en-US" sz="2800" dirty="0">
                <a:latin typeface="Courier"/>
                <a:cs typeface="Courier"/>
              </a:rPr>
              <a:t>hits(word)/N</a:t>
            </a:r>
          </a:p>
          <a:p>
            <a:pPr lvl="2"/>
            <a:r>
              <a:rPr lang="en-US" sz="3200" dirty="0"/>
              <a:t>P(word</a:t>
            </a:r>
            <a:r>
              <a:rPr lang="en-US" sz="3200" baseline="-25000" dirty="0"/>
              <a:t>1</a:t>
            </a:r>
            <a:r>
              <a:rPr lang="en-US" sz="3200" dirty="0"/>
              <a:t>,word</a:t>
            </a:r>
            <a:r>
              <a:rPr lang="en-US" sz="3200" baseline="-25000" dirty="0"/>
              <a:t>2</a:t>
            </a:r>
            <a:r>
              <a:rPr lang="en-US" sz="3200" dirty="0"/>
              <a:t>) by   </a:t>
            </a:r>
            <a:r>
              <a:rPr lang="en-US" sz="2800" dirty="0">
                <a:latin typeface="Courier"/>
                <a:cs typeface="Courier"/>
              </a:rPr>
              <a:t>hits(word1 NEAR word2)/N</a:t>
            </a:r>
            <a:r>
              <a:rPr lang="en-US" sz="2800" baseline="30000" dirty="0">
                <a:latin typeface="Courier"/>
                <a:cs typeface="Courier"/>
              </a:rPr>
              <a:t>2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796889"/>
              </p:ext>
            </p:extLst>
          </p:nvPr>
        </p:nvGraphicFramePr>
        <p:xfrm>
          <a:off x="812801" y="3641291"/>
          <a:ext cx="10200217" cy="1174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00400" imgH="368300" progId="Equation.3">
                  <p:embed/>
                </p:oleObj>
              </mc:Choice>
              <mc:Fallback>
                <p:oleObj name="Equation" r:id="rId3" imgW="3200400" imgH="3683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1" y="3641291"/>
                        <a:ext cx="10200217" cy="117475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94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359" y="177800"/>
            <a:ext cx="11367435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Twitter sentiment vs Gallup Poll of Consumer Confidence</a:t>
            </a:r>
            <a:endParaRPr lang="en-US" sz="4741" dirty="0"/>
          </a:p>
        </p:txBody>
      </p:sp>
      <p:pic>
        <p:nvPicPr>
          <p:cNvPr id="4" name="Content Placeholder 3" descr="twoplot_consconf2_k=15.png"/>
          <p:cNvPicPr>
            <a:picLocks noGrp="1" noChangeAspect="1"/>
          </p:cNvPicPr>
          <p:nvPr>
            <p:ph idx="1"/>
          </p:nvPr>
        </p:nvPicPr>
        <p:blipFill>
          <a:blip r:embed="rId3"/>
          <a:srcRect t="-1111" b="-1111"/>
          <a:stretch>
            <a:fillRect/>
          </a:stretch>
        </p:blipFill>
        <p:spPr>
          <a:xfrm>
            <a:off x="1832008" y="1676976"/>
            <a:ext cx="7672775" cy="44118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405"/>
          <a:stretch/>
        </p:blipFill>
        <p:spPr>
          <a:xfrm>
            <a:off x="3282215" y="2204399"/>
            <a:ext cx="1415967" cy="1058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6836"/>
          <a:stretch/>
        </p:blipFill>
        <p:spPr>
          <a:xfrm>
            <a:off x="4794434" y="2332604"/>
            <a:ext cx="1038475" cy="10963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392" y="1024755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817A"/>
                </a:solidFill>
              </a:rPr>
              <a:t>Brendan O'Connor, </a:t>
            </a:r>
            <a:r>
              <a:rPr lang="en-US" dirty="0" err="1">
                <a:solidFill>
                  <a:srgbClr val="28817A"/>
                </a:solidFill>
              </a:rPr>
              <a:t>Ramnath</a:t>
            </a:r>
            <a:r>
              <a:rPr lang="en-US" dirty="0">
                <a:solidFill>
                  <a:srgbClr val="28817A"/>
                </a:solidFill>
              </a:rPr>
              <a:t> </a:t>
            </a:r>
            <a:r>
              <a:rPr lang="en-US" dirty="0" err="1">
                <a:solidFill>
                  <a:srgbClr val="28817A"/>
                </a:solidFill>
              </a:rPr>
              <a:t>Balasubramanyan</a:t>
            </a:r>
            <a:r>
              <a:rPr lang="en-US" dirty="0">
                <a:solidFill>
                  <a:srgbClr val="28817A"/>
                </a:solidFill>
              </a:rPr>
              <a:t>, Bryan R. </a:t>
            </a:r>
            <a:r>
              <a:rPr lang="en-US" dirty="0" err="1">
                <a:solidFill>
                  <a:srgbClr val="28817A"/>
                </a:solidFill>
              </a:rPr>
              <a:t>Routledge</a:t>
            </a:r>
            <a:r>
              <a:rPr lang="en-US" dirty="0">
                <a:solidFill>
                  <a:srgbClr val="28817A"/>
                </a:solidFill>
              </a:rPr>
              <a:t>, and Noah A. Smith. 2010. From Tweets to Polls: Linking Text Sentiment to Public Opinion Time Series. In ICWSM-2010</a:t>
            </a:r>
          </a:p>
        </p:txBody>
      </p:sp>
    </p:spTree>
    <p:extLst>
      <p:ext uri="{BB962C8B-B14F-4D97-AF65-F5344CB8AC3E}">
        <p14:creationId xmlns:p14="http://schemas.microsoft.com/office/powerpoint/2010/main" val="1936589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36" y="141592"/>
            <a:ext cx="10363200" cy="990600"/>
          </a:xfrm>
        </p:spPr>
        <p:txBody>
          <a:bodyPr>
            <a:normAutofit fontScale="90000"/>
          </a:bodyPr>
          <a:lstStyle/>
          <a:p>
            <a:r>
              <a:rPr lang="en-US" sz="3467" dirty="0"/>
              <a:t>Does phrase appear more with “poor” or “excellent”?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815741"/>
              </p:ext>
            </p:extLst>
          </p:nvPr>
        </p:nvGraphicFramePr>
        <p:xfrm>
          <a:off x="625178" y="1177701"/>
          <a:ext cx="10899005" cy="54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76700" imgH="203200" progId="Equation.3">
                  <p:embed/>
                </p:oleObj>
              </mc:Choice>
              <mc:Fallback>
                <p:oleObj name="Equation" r:id="rId2" imgW="4076700" imgH="203200" progId="Equation.3">
                  <p:embed/>
                  <p:pic>
                    <p:nvPicPr>
                      <p:cNvPr id="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78" y="1177701"/>
                        <a:ext cx="10899005" cy="54325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723898"/>
              </p:ext>
            </p:extLst>
          </p:nvPr>
        </p:nvGraphicFramePr>
        <p:xfrm>
          <a:off x="729683" y="4395483"/>
          <a:ext cx="8279305" cy="1212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00400" imgH="469900" progId="Equation.3">
                  <p:embed/>
                </p:oleObj>
              </mc:Choice>
              <mc:Fallback>
                <p:oleObj name="Equation" r:id="rId4" imgW="3200400" imgH="46990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683" y="4395483"/>
                        <a:ext cx="8279305" cy="12124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913675"/>
              </p:ext>
            </p:extLst>
          </p:nvPr>
        </p:nvGraphicFramePr>
        <p:xfrm>
          <a:off x="729683" y="1873957"/>
          <a:ext cx="10732633" cy="1049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06900" imgH="431800" progId="Equation.3">
                  <p:embed/>
                </p:oleObj>
              </mc:Choice>
              <mc:Fallback>
                <p:oleObj name="Equation" r:id="rId6" imgW="4406900" imgH="43180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683" y="1873957"/>
                        <a:ext cx="10732633" cy="10495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417470"/>
              </p:ext>
            </p:extLst>
          </p:nvPr>
        </p:nvGraphicFramePr>
        <p:xfrm>
          <a:off x="729683" y="3090280"/>
          <a:ext cx="9749786" cy="1043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025900" imgH="431800" progId="Equation.3">
                  <p:embed/>
                </p:oleObj>
              </mc:Choice>
              <mc:Fallback>
                <p:oleObj name="Equation" r:id="rId8" imgW="4025900" imgH="43180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683" y="3090280"/>
                        <a:ext cx="9749786" cy="10436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6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2" y="14171"/>
            <a:ext cx="9956800" cy="990600"/>
          </a:xfrm>
        </p:spPr>
        <p:txBody>
          <a:bodyPr/>
          <a:lstStyle/>
          <a:p>
            <a:r>
              <a:rPr lang="en-US" dirty="0"/>
              <a:t>Phrases from a thumbs-up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285986"/>
              </p:ext>
            </p:extLst>
          </p:nvPr>
        </p:nvGraphicFramePr>
        <p:xfrm>
          <a:off x="2895600" y="956887"/>
          <a:ext cx="4930019" cy="494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928">
                <a:tc>
                  <a:txBody>
                    <a:bodyPr/>
                    <a:lstStyle/>
                    <a:p>
                      <a:r>
                        <a:rPr lang="en-US" sz="2000" dirty="0"/>
                        <a:t>Phrase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Polarity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928">
                <a:tc>
                  <a:txBody>
                    <a:bodyPr/>
                    <a:lstStyle/>
                    <a:p>
                      <a:r>
                        <a:rPr lang="en-US" sz="2000" dirty="0"/>
                        <a:t>online</a:t>
                      </a:r>
                      <a:r>
                        <a:rPr lang="en-US" sz="2000" baseline="0" dirty="0"/>
                        <a:t> service</a:t>
                      </a:r>
                      <a:endParaRPr lang="en-US" sz="2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2.8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928">
                <a:tc>
                  <a:txBody>
                    <a:bodyPr/>
                    <a:lstStyle/>
                    <a:p>
                      <a:r>
                        <a:rPr lang="en-US" sz="2000" dirty="0"/>
                        <a:t>online experience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2.3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928">
                <a:tc>
                  <a:txBody>
                    <a:bodyPr/>
                    <a:lstStyle/>
                    <a:p>
                      <a:r>
                        <a:rPr lang="en-US" sz="2000" dirty="0"/>
                        <a:t>direct deposit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1.3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928">
                <a:tc>
                  <a:txBody>
                    <a:bodyPr/>
                    <a:lstStyle/>
                    <a:p>
                      <a:r>
                        <a:rPr lang="en-US" sz="2000" dirty="0"/>
                        <a:t>local branch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0.42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946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928">
                <a:tc>
                  <a:txBody>
                    <a:bodyPr/>
                    <a:lstStyle/>
                    <a:p>
                      <a:r>
                        <a:rPr lang="en-US" sz="2000" dirty="0"/>
                        <a:t>low fees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0.33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928">
                <a:tc>
                  <a:txBody>
                    <a:bodyPr/>
                    <a:lstStyle/>
                    <a:p>
                      <a:r>
                        <a:rPr lang="en-US" sz="2000" dirty="0"/>
                        <a:t>true service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-0.73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928">
                <a:tc>
                  <a:txBody>
                    <a:bodyPr/>
                    <a:lstStyle/>
                    <a:p>
                      <a:r>
                        <a:rPr lang="en-US" sz="2000" dirty="0"/>
                        <a:t>other</a:t>
                      </a:r>
                      <a:r>
                        <a:rPr lang="en-US" sz="2000" baseline="0" dirty="0"/>
                        <a:t> bank</a:t>
                      </a:r>
                      <a:endParaRPr lang="en-US" sz="2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-0.85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928">
                <a:tc>
                  <a:txBody>
                    <a:bodyPr/>
                    <a:lstStyle/>
                    <a:p>
                      <a:r>
                        <a:rPr lang="en-US" sz="2000" dirty="0"/>
                        <a:t>inconveniently</a:t>
                      </a:r>
                      <a:r>
                        <a:rPr lang="en-US" sz="2000" baseline="0" dirty="0"/>
                        <a:t> located</a:t>
                      </a:r>
                      <a:endParaRPr lang="en-US" sz="2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-1.5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928">
                <a:tc>
                  <a:txBody>
                    <a:bodyPr/>
                    <a:lstStyle/>
                    <a:p>
                      <a:r>
                        <a:rPr lang="en-US" sz="2000" i="1" dirty="0"/>
                        <a:t>Average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0.32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1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11" y="14171"/>
            <a:ext cx="9956800" cy="990600"/>
          </a:xfrm>
        </p:spPr>
        <p:txBody>
          <a:bodyPr/>
          <a:lstStyle/>
          <a:p>
            <a:r>
              <a:rPr lang="en-US" dirty="0"/>
              <a:t>Phrases from a thumbs-down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56336"/>
              </p:ext>
            </p:extLst>
          </p:nvPr>
        </p:nvGraphicFramePr>
        <p:xfrm>
          <a:off x="2844800" y="906781"/>
          <a:ext cx="5031619" cy="5044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250">
                <a:tc>
                  <a:txBody>
                    <a:bodyPr/>
                    <a:lstStyle/>
                    <a:p>
                      <a:r>
                        <a:rPr lang="en-US" sz="2000" dirty="0"/>
                        <a:t>Phrase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Polarity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50">
                <a:tc>
                  <a:txBody>
                    <a:bodyPr/>
                    <a:lstStyle/>
                    <a:p>
                      <a:r>
                        <a:rPr lang="en-US" sz="2000" dirty="0"/>
                        <a:t>direct deposits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5.8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250">
                <a:tc>
                  <a:txBody>
                    <a:bodyPr/>
                    <a:lstStyle/>
                    <a:p>
                      <a:r>
                        <a:rPr lang="en-US" sz="2000" dirty="0"/>
                        <a:t>online web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1.9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50">
                <a:tc>
                  <a:txBody>
                    <a:bodyPr/>
                    <a:lstStyle/>
                    <a:p>
                      <a:r>
                        <a:rPr lang="en-US" sz="2000" dirty="0"/>
                        <a:t>very handy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1.4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938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50">
                <a:tc>
                  <a:txBody>
                    <a:bodyPr/>
                    <a:lstStyle/>
                    <a:p>
                      <a:r>
                        <a:rPr lang="en-US" sz="2000" dirty="0"/>
                        <a:t>virtual</a:t>
                      </a:r>
                      <a:r>
                        <a:rPr lang="en-US" sz="2000" baseline="0" dirty="0"/>
                        <a:t> monopoly</a:t>
                      </a:r>
                      <a:endParaRPr lang="en-US" sz="2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-2.0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50">
                <a:tc>
                  <a:txBody>
                    <a:bodyPr/>
                    <a:lstStyle/>
                    <a:p>
                      <a:r>
                        <a:rPr lang="en-US" sz="2000" dirty="0"/>
                        <a:t>lesser evil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-2.3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250">
                <a:tc>
                  <a:txBody>
                    <a:bodyPr/>
                    <a:lstStyle/>
                    <a:p>
                      <a:r>
                        <a:rPr lang="en-US" sz="2000" dirty="0"/>
                        <a:t>other problems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-2.8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250">
                <a:tc>
                  <a:txBody>
                    <a:bodyPr/>
                    <a:lstStyle/>
                    <a:p>
                      <a:r>
                        <a:rPr lang="en-US" sz="2000" dirty="0"/>
                        <a:t>low</a:t>
                      </a:r>
                      <a:r>
                        <a:rPr lang="en-US" sz="2000" baseline="0" dirty="0"/>
                        <a:t> funds</a:t>
                      </a:r>
                      <a:endParaRPr lang="en-US" sz="2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-6.8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250">
                <a:tc>
                  <a:txBody>
                    <a:bodyPr/>
                    <a:lstStyle/>
                    <a:p>
                      <a:r>
                        <a:rPr lang="en-US" sz="2000" dirty="0"/>
                        <a:t>unethical</a:t>
                      </a:r>
                      <a:r>
                        <a:rPr lang="en-US" sz="2000" baseline="0" dirty="0"/>
                        <a:t> practices</a:t>
                      </a:r>
                      <a:endParaRPr lang="en-US" sz="2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-8.5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9250">
                <a:tc>
                  <a:txBody>
                    <a:bodyPr/>
                    <a:lstStyle/>
                    <a:p>
                      <a:r>
                        <a:rPr lang="en-US" sz="2000" i="1" dirty="0"/>
                        <a:t>Average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Courier"/>
                          <a:cs typeface="Courier"/>
                        </a:rPr>
                        <a:t>-1.2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727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</a:t>
            </a:r>
            <a:r>
              <a:rPr lang="en-US" dirty="0" err="1"/>
              <a:t>Turney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410 reviews from </a:t>
            </a:r>
            <a:r>
              <a:rPr lang="en-US" dirty="0" err="1"/>
              <a:t>Epinions</a:t>
            </a:r>
            <a:endParaRPr lang="en-US" dirty="0"/>
          </a:p>
          <a:p>
            <a:pPr lvl="1"/>
            <a:r>
              <a:rPr lang="en-US" dirty="0"/>
              <a:t>170 (41%) negative</a:t>
            </a:r>
          </a:p>
          <a:p>
            <a:pPr lvl="1"/>
            <a:r>
              <a:rPr lang="en-US" dirty="0"/>
              <a:t>240 (59%) positive</a:t>
            </a:r>
          </a:p>
          <a:p>
            <a:r>
              <a:rPr lang="en-US" dirty="0"/>
              <a:t>Majority class baseline: 59%</a:t>
            </a:r>
          </a:p>
          <a:p>
            <a:r>
              <a:rPr lang="en-US" dirty="0"/>
              <a:t>Turney algorithm: 74%</a:t>
            </a:r>
          </a:p>
          <a:p>
            <a:r>
              <a:rPr lang="en-US" dirty="0"/>
              <a:t>Phrases rather than words</a:t>
            </a:r>
          </a:p>
          <a:p>
            <a:r>
              <a:rPr lang="en-US" dirty="0"/>
              <a:t>Learns domain-specific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00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84" y="76200"/>
            <a:ext cx="9956800" cy="9906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WordNet</a:t>
            </a:r>
            <a:r>
              <a:rPr lang="en-US" dirty="0"/>
              <a:t> to learn polarity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56" y="1657045"/>
            <a:ext cx="11379200" cy="4876800"/>
          </a:xfrm>
        </p:spPr>
        <p:txBody>
          <a:bodyPr/>
          <a:lstStyle/>
          <a:p>
            <a:r>
              <a:rPr lang="en-US" dirty="0"/>
              <a:t>WordNet: online thesaurus (</a:t>
            </a:r>
            <a:r>
              <a:rPr lang="en-US" dirty="0">
                <a:solidFill>
                  <a:schemeClr val="accent1"/>
                </a:solidFill>
              </a:rPr>
              <a:t>where have we seen this?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r>
              <a:rPr lang="en-US" dirty="0"/>
              <a:t>Create positive (“good”) and negative seed-words (“terrible”)</a:t>
            </a:r>
          </a:p>
          <a:p>
            <a:r>
              <a:rPr lang="en-US" dirty="0"/>
              <a:t>Find Synonyms and Antonyms</a:t>
            </a:r>
          </a:p>
          <a:p>
            <a:pPr lvl="1"/>
            <a:r>
              <a:rPr lang="en-US" dirty="0"/>
              <a:t>Positive Set:  Add  synonyms of positive words (“well”) and antonyms of negative words </a:t>
            </a:r>
          </a:p>
          <a:p>
            <a:pPr lvl="1"/>
            <a:r>
              <a:rPr lang="en-US" dirty="0"/>
              <a:t>Negative Set: Add synonyms of negative words (“awful”)  and antonyms of positive words (”evil”)</a:t>
            </a:r>
          </a:p>
          <a:p>
            <a:r>
              <a:rPr lang="en-US" dirty="0"/>
              <a:t>Repeat, following chains of synonyms</a:t>
            </a:r>
          </a:p>
          <a:p>
            <a:r>
              <a:rPr lang="en-US" dirty="0"/>
              <a:t>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6400" y="841613"/>
            <a:ext cx="1059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817A"/>
                </a:solidFill>
              </a:rPr>
              <a:t>S.M. Kim and E. </a:t>
            </a:r>
            <a:r>
              <a:rPr lang="en-US" dirty="0" err="1">
                <a:solidFill>
                  <a:srgbClr val="28817A"/>
                </a:solidFill>
              </a:rPr>
              <a:t>Hovy</a:t>
            </a:r>
            <a:r>
              <a:rPr lang="en-US" dirty="0">
                <a:solidFill>
                  <a:srgbClr val="28817A"/>
                </a:solidFill>
              </a:rPr>
              <a:t>. 2004. Determining the sentiment of opinions. COLING 2004</a:t>
            </a:r>
          </a:p>
          <a:p>
            <a:r>
              <a:rPr lang="en-US" dirty="0">
                <a:solidFill>
                  <a:srgbClr val="28817A"/>
                </a:solidFill>
              </a:rPr>
              <a:t>M. Hu and B. Liu. Mining and summarizing customer reviews. In Proceedings of KDD, 2004</a:t>
            </a:r>
          </a:p>
        </p:txBody>
      </p:sp>
    </p:spTree>
    <p:extLst>
      <p:ext uri="{BB962C8B-B14F-4D97-AF65-F5344CB8AC3E}">
        <p14:creationId xmlns:p14="http://schemas.microsoft.com/office/powerpoint/2010/main" val="291829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Learning Lexicons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2800" y="1254760"/>
            <a:ext cx="11379200" cy="4876800"/>
          </a:xfrm>
        </p:spPr>
        <p:txBody>
          <a:bodyPr>
            <a:normAutofit/>
          </a:bodyPr>
          <a:lstStyle/>
          <a:p>
            <a:r>
              <a:rPr lang="en-US" sz="3000" dirty="0"/>
              <a:t>Advantages</a:t>
            </a:r>
          </a:p>
          <a:p>
            <a:pPr lvl="1"/>
            <a:r>
              <a:rPr lang="en-US" dirty="0"/>
              <a:t>Can be domain-specific</a:t>
            </a:r>
          </a:p>
          <a:p>
            <a:pPr lvl="1"/>
            <a:r>
              <a:rPr lang="en-US" sz="2667" dirty="0"/>
              <a:t>Can be more robust (more words)</a:t>
            </a:r>
          </a:p>
          <a:p>
            <a:r>
              <a:rPr lang="en-US" sz="3000" dirty="0"/>
              <a:t>Intuition</a:t>
            </a:r>
          </a:p>
          <a:p>
            <a:pPr lvl="1"/>
            <a:r>
              <a:rPr lang="en-US" dirty="0"/>
              <a:t>Start with a seed set of words (‘good’, ‘poor’)</a:t>
            </a:r>
          </a:p>
          <a:p>
            <a:pPr lvl="1"/>
            <a:r>
              <a:rPr lang="en-US" dirty="0"/>
              <a:t>Find other words that have similar polarity:</a:t>
            </a:r>
          </a:p>
          <a:p>
            <a:pPr lvl="2"/>
            <a:r>
              <a:rPr lang="en-US" dirty="0"/>
              <a:t>Using “and” and “but”</a:t>
            </a:r>
          </a:p>
          <a:p>
            <a:pPr lvl="2"/>
            <a:r>
              <a:rPr lang="en-US" dirty="0"/>
              <a:t>Using words that occur nearby in the same document</a:t>
            </a:r>
          </a:p>
          <a:p>
            <a:pPr lvl="2"/>
            <a:r>
              <a:rPr lang="en-US" dirty="0"/>
              <a:t>Using WordNet synonyms and antonyms</a:t>
            </a:r>
            <a:endParaRPr lang="en-US" sz="3200" dirty="0"/>
          </a:p>
          <a:p>
            <a:r>
              <a:rPr lang="en-US" dirty="0"/>
              <a:t>Use seeds and semi-supervised learning to induce lexicons</a:t>
            </a:r>
          </a:p>
        </p:txBody>
      </p:sp>
    </p:spTree>
    <p:extLst>
      <p:ext uri="{BB962C8B-B14F-4D97-AF65-F5344CB8AC3E}">
        <p14:creationId xmlns:p14="http://schemas.microsoft.com/office/powerpoint/2010/main" val="2495665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Sentiment Analysis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chemeClr val="accent5"/>
                </a:solidFill>
                <a:latin typeface="Calibri"/>
                <a:ea typeface="ＭＳ Ｐゴシック" charset="0"/>
                <a:cs typeface="Calibri"/>
              </a:rPr>
              <a:t>Other Sentiment Tasks</a:t>
            </a:r>
          </a:p>
        </p:txBody>
      </p:sp>
    </p:spTree>
    <p:extLst>
      <p:ext uri="{BB962C8B-B14F-4D97-AF65-F5344CB8AC3E}">
        <p14:creationId xmlns:p14="http://schemas.microsoft.com/office/powerpoint/2010/main" val="92422016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sentiment of a sentence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36" y="1341387"/>
            <a:ext cx="11582400" cy="4445000"/>
          </a:xfrm>
        </p:spPr>
        <p:txBody>
          <a:bodyPr/>
          <a:lstStyle/>
          <a:p>
            <a:r>
              <a:rPr lang="en-US" dirty="0"/>
              <a:t>Important for finding aspects or attributes</a:t>
            </a:r>
          </a:p>
          <a:p>
            <a:pPr lvl="1"/>
            <a:r>
              <a:rPr lang="en-US" dirty="0"/>
              <a:t>Target of sentiment</a:t>
            </a:r>
          </a:p>
          <a:p>
            <a:pPr lvl="1"/>
            <a:endParaRPr lang="en-US" dirty="0"/>
          </a:p>
          <a:p>
            <a:r>
              <a:rPr lang="en-US" dirty="0">
                <a:latin typeface="Courier"/>
                <a:cs typeface="Courier"/>
              </a:rPr>
              <a:t>The food was great but the service was awful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43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66836"/>
            <a:ext cx="9956800" cy="711200"/>
          </a:xfrm>
        </p:spPr>
        <p:txBody>
          <a:bodyPr/>
          <a:lstStyle/>
          <a:p>
            <a:r>
              <a:rPr lang="en-US" sz="3733" dirty="0"/>
              <a:t>Finding aspect/attribute/target of sentiment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39494"/>
            <a:ext cx="11379200" cy="4445000"/>
          </a:xfrm>
        </p:spPr>
        <p:txBody>
          <a:bodyPr/>
          <a:lstStyle/>
          <a:p>
            <a:r>
              <a:rPr lang="en-US" dirty="0"/>
              <a:t>Frequent phrases + rules</a:t>
            </a:r>
          </a:p>
          <a:p>
            <a:pPr lvl="1"/>
            <a:r>
              <a:rPr lang="en-US" dirty="0"/>
              <a:t>Find all highly frequent phrases across reviews (“</a:t>
            </a:r>
            <a:r>
              <a:rPr lang="en-US" dirty="0">
                <a:latin typeface="Courier"/>
                <a:cs typeface="Courier"/>
              </a:rPr>
              <a:t>fish tacos”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Filter by rules like “occurs right after sentiment word”</a:t>
            </a:r>
          </a:p>
          <a:p>
            <a:pPr lvl="2"/>
            <a:r>
              <a:rPr lang="en-US" dirty="0"/>
              <a:t>“…</a:t>
            </a:r>
            <a:r>
              <a:rPr lang="en-US" dirty="0">
                <a:latin typeface="Courier"/>
                <a:cs typeface="Courier"/>
              </a:rPr>
              <a:t>great fish tacos</a:t>
            </a:r>
            <a:r>
              <a:rPr lang="en-US" dirty="0"/>
              <a:t>”  means </a:t>
            </a:r>
            <a:r>
              <a:rPr lang="en-US" dirty="0">
                <a:latin typeface="Courier"/>
                <a:cs typeface="Courier"/>
              </a:rPr>
              <a:t>fish tacos </a:t>
            </a:r>
            <a:r>
              <a:rPr lang="en-US" dirty="0"/>
              <a:t>a likely aspect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871286"/>
              </p:ext>
            </p:extLst>
          </p:nvPr>
        </p:nvGraphicFramePr>
        <p:xfrm>
          <a:off x="711200" y="3712230"/>
          <a:ext cx="10972800" cy="215971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17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r>
                        <a:rPr lang="da-DK" sz="2700" b="0" dirty="0"/>
                        <a:t>Casino</a:t>
                      </a:r>
                      <a:endParaRPr lang="en-US" sz="27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700" b="0" dirty="0" err="1"/>
                        <a:t>casino</a:t>
                      </a:r>
                      <a:r>
                        <a:rPr lang="da-DK" sz="2700" b="0" dirty="0"/>
                        <a:t>, buffet, pool, </a:t>
                      </a:r>
                      <a:r>
                        <a:rPr lang="da-DK" sz="2700" b="0" dirty="0" err="1"/>
                        <a:t>resort</a:t>
                      </a:r>
                      <a:r>
                        <a:rPr lang="da-DK" sz="2700" b="0" dirty="0"/>
                        <a:t>, beds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fr-FR" sz="2700" dirty="0" err="1"/>
                        <a:t>Children’s</a:t>
                      </a:r>
                      <a:r>
                        <a:rPr lang="fr-FR" sz="2700" dirty="0"/>
                        <a:t> Barber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700" dirty="0" err="1"/>
                        <a:t>haircut</a:t>
                      </a:r>
                      <a:r>
                        <a:rPr lang="fr-FR" sz="2700" dirty="0"/>
                        <a:t>, job, </a:t>
                      </a:r>
                      <a:r>
                        <a:rPr lang="fr-FR" sz="2700" dirty="0" err="1"/>
                        <a:t>experience</a:t>
                      </a:r>
                      <a:r>
                        <a:rPr lang="fr-FR" sz="2700" dirty="0"/>
                        <a:t>, kids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Greek Restaurant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/>
                        <a:t>food, wine, service, appetizer, lamb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516">
                <a:tc>
                  <a:txBody>
                    <a:bodyPr/>
                    <a:lstStyle/>
                    <a:p>
                      <a:r>
                        <a:rPr lang="en-US" sz="2700" dirty="0"/>
                        <a:t>Department Store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/>
                        <a:t>selection, department, sales, shop, clothing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6400" y="719561"/>
            <a:ext cx="10373895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28817A"/>
                </a:solidFill>
              </a:rPr>
              <a:t>M. Hu and B. Liu. 2004. Mining and summarizing customer reviews. In Proceedings of KDD.</a:t>
            </a:r>
          </a:p>
          <a:p>
            <a:r>
              <a:rPr lang="en-US" dirty="0">
                <a:solidFill>
                  <a:srgbClr val="28817A"/>
                </a:solidFill>
              </a:rPr>
              <a:t>S. Blair-</a:t>
            </a:r>
            <a:r>
              <a:rPr lang="en-US" dirty="0" err="1">
                <a:solidFill>
                  <a:srgbClr val="28817A"/>
                </a:solidFill>
              </a:rPr>
              <a:t>Goldensohn</a:t>
            </a:r>
            <a:r>
              <a:rPr lang="en-US" dirty="0">
                <a:solidFill>
                  <a:srgbClr val="28817A"/>
                </a:solidFill>
              </a:rPr>
              <a:t>, K. </a:t>
            </a:r>
            <a:r>
              <a:rPr lang="en-US" dirty="0" err="1">
                <a:solidFill>
                  <a:srgbClr val="28817A"/>
                </a:solidFill>
              </a:rPr>
              <a:t>Hannan</a:t>
            </a:r>
            <a:r>
              <a:rPr lang="en-US" dirty="0">
                <a:solidFill>
                  <a:srgbClr val="28817A"/>
                </a:solidFill>
              </a:rPr>
              <a:t>, R. McDonald, T. </a:t>
            </a:r>
            <a:r>
              <a:rPr lang="en-US" dirty="0" err="1">
                <a:solidFill>
                  <a:srgbClr val="28817A"/>
                </a:solidFill>
              </a:rPr>
              <a:t>Neylon</a:t>
            </a:r>
            <a:r>
              <a:rPr lang="en-US" dirty="0">
                <a:solidFill>
                  <a:srgbClr val="28817A"/>
                </a:solidFill>
              </a:rPr>
              <a:t>, G. Reis, and J. Reynar. 2008.  Building a Sentiment Summarizer for Local Service Reviews.  WWW Workshop.</a:t>
            </a:r>
          </a:p>
        </p:txBody>
      </p:sp>
    </p:spTree>
    <p:extLst>
      <p:ext uri="{BB962C8B-B14F-4D97-AF65-F5344CB8AC3E}">
        <p14:creationId xmlns:p14="http://schemas.microsoft.com/office/powerpoint/2010/main" val="18052593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36" y="180360"/>
            <a:ext cx="10160000" cy="990600"/>
          </a:xfrm>
        </p:spPr>
        <p:txBody>
          <a:bodyPr/>
          <a:lstStyle/>
          <a:p>
            <a:r>
              <a:rPr lang="en-US" sz="3733" dirty="0"/>
              <a:t>Finding aspect/attribute/target of sentiment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36" y="1290736"/>
            <a:ext cx="10820328" cy="4523757"/>
          </a:xfrm>
        </p:spPr>
        <p:txBody>
          <a:bodyPr/>
          <a:lstStyle/>
          <a:p>
            <a:r>
              <a:rPr lang="en-US" dirty="0"/>
              <a:t>The aspect name may not be in the sentence</a:t>
            </a:r>
          </a:p>
          <a:p>
            <a:r>
              <a:rPr lang="en-US" dirty="0"/>
              <a:t>For restaurants/hotels, aspects are well-understood</a:t>
            </a:r>
          </a:p>
          <a:p>
            <a:r>
              <a:rPr lang="en-US" dirty="0"/>
              <a:t>Supervised classification</a:t>
            </a:r>
          </a:p>
          <a:p>
            <a:pPr lvl="1"/>
            <a:r>
              <a:rPr lang="en-US" dirty="0"/>
              <a:t>Hand-label a small corpus of restaurant review sentences with aspect</a:t>
            </a:r>
          </a:p>
          <a:p>
            <a:pPr lvl="2"/>
            <a:r>
              <a:rPr lang="en-US" dirty="0"/>
              <a:t>food, décor, service, value, NONE</a:t>
            </a:r>
          </a:p>
          <a:p>
            <a:pPr lvl="1"/>
            <a:r>
              <a:rPr lang="en-US" dirty="0"/>
              <a:t>Train a classifier to assign an aspect to a sentence</a:t>
            </a:r>
          </a:p>
          <a:p>
            <a:pPr lvl="2"/>
            <a:r>
              <a:rPr lang="en-US" sz="2400" dirty="0"/>
              <a:t>“Given this sentence, is the aspect </a:t>
            </a:r>
            <a:r>
              <a:rPr lang="en-US" sz="2400" i="1" dirty="0"/>
              <a:t>food, décor, service, value, </a:t>
            </a:r>
            <a:r>
              <a:rPr lang="en-US" sz="2400" dirty="0"/>
              <a:t>or</a:t>
            </a:r>
            <a:r>
              <a:rPr lang="en-US" sz="2400" i="1" dirty="0"/>
              <a:t> NONE</a:t>
            </a:r>
            <a:r>
              <a:rPr lang="en-US" sz="2400" dirty="0"/>
              <a:t>”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7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688" y="294373"/>
            <a:ext cx="9956800" cy="990600"/>
          </a:xfrm>
        </p:spPr>
        <p:txBody>
          <a:bodyPr/>
          <a:lstStyle/>
          <a:p>
            <a:r>
              <a:rPr lang="en-US" dirty="0"/>
              <a:t>Twitter sentiment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105" y="1206500"/>
            <a:ext cx="5994400" cy="4445000"/>
          </a:xfrm>
        </p:spPr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28817A"/>
                </a:solidFill>
                <a:latin typeface="+mn-lt"/>
                <a:cs typeface="+mn-cs"/>
              </a:rPr>
              <a:t>Johan Bollen, Huina Mao, Xiaojun Zeng. 2011. </a:t>
            </a:r>
            <a:r>
              <a:rPr lang="en-US" sz="1800" dirty="0">
                <a:solidFill>
                  <a:srgbClr val="28817A"/>
                </a:solidFill>
                <a:latin typeface="+mn-lt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mood predicts the stock market,</a:t>
            </a:r>
            <a:r>
              <a:rPr lang="en-US" sz="1800" dirty="0">
                <a:solidFill>
                  <a:srgbClr val="28817A"/>
                </a:solidFill>
                <a:latin typeface="+mn-lt"/>
                <a:cs typeface="+mn-cs"/>
              </a:rPr>
              <a:t> Journal of Computational Science 2:1, 1-8. 10.1016/j.jocs.2010.12.007</a:t>
            </a:r>
            <a:endParaRPr lang="de-DE" sz="1800" dirty="0">
              <a:solidFill>
                <a:srgbClr val="28817A"/>
              </a:solidFill>
              <a:latin typeface="+mn-lt"/>
              <a:cs typeface="+mn-cs"/>
            </a:endParaRPr>
          </a:p>
          <a:p>
            <a:pPr marL="0" indent="0">
              <a:buNone/>
            </a:pPr>
            <a:endParaRPr lang="de-DE" sz="2667" dirty="0"/>
          </a:p>
          <a:p>
            <a:pPr marL="0" indent="0">
              <a:buNone/>
            </a:pPr>
            <a:r>
              <a:rPr lang="de-DE" sz="2667" dirty="0"/>
              <a:t> </a:t>
            </a:r>
            <a:endParaRPr lang="en-US" sz="2667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twittersentimen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21" y="103092"/>
            <a:ext cx="5406379" cy="60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12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63227"/>
            <a:ext cx="11804850" cy="1320800"/>
          </a:xfrm>
        </p:spPr>
        <p:txBody>
          <a:bodyPr/>
          <a:lstStyle/>
          <a:p>
            <a:r>
              <a:rPr lang="en-US" dirty="0"/>
              <a:t>Putting it all together: Aspect Sentiment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Multidocument 7"/>
          <p:cNvSpPr/>
          <p:nvPr/>
        </p:nvSpPr>
        <p:spPr bwMode="auto">
          <a:xfrm>
            <a:off x="194309" y="3728704"/>
            <a:ext cx="914400" cy="1117600"/>
          </a:xfrm>
          <a:prstGeom prst="flowChartMultidocumen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167109" y="3830304"/>
            <a:ext cx="711200" cy="914400"/>
          </a:xfrm>
          <a:prstGeom prst="rect">
            <a:avLst/>
          </a:prstGeom>
          <a:solidFill>
            <a:srgbClr val="83E6B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782309" y="2814304"/>
            <a:ext cx="508000" cy="2946400"/>
            <a:chOff x="3429000" y="244341"/>
            <a:chExt cx="381000" cy="2209800"/>
          </a:xfrm>
        </p:grpSpPr>
        <p:sp>
          <p:nvSpPr>
            <p:cNvPr id="14" name="Process 13"/>
            <p:cNvSpPr/>
            <p:nvPr/>
          </p:nvSpPr>
          <p:spPr bwMode="auto">
            <a:xfrm>
              <a:off x="3429000" y="244341"/>
              <a:ext cx="381000" cy="2209800"/>
            </a:xfrm>
            <a:prstGeom prst="flowChartProcess">
              <a:avLst/>
            </a:prstGeom>
            <a:solidFill>
              <a:srgbClr val="FF6600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3505200" y="115443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3505200" y="141859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505200" y="16827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505200" y="194691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505200" y="221107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3505200" y="128651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3505200" y="155067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3505200" y="181483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3505200" y="207899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3505200" y="23431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3505200" y="89027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3505200" y="75819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3505200" y="49403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3505200" y="62611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3505200" y="10223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3505200" y="3619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3140709" y="2814304"/>
            <a:ext cx="508000" cy="2946400"/>
            <a:chOff x="3429000" y="244341"/>
            <a:chExt cx="381000" cy="2209800"/>
          </a:xfrm>
        </p:grpSpPr>
        <p:sp>
          <p:nvSpPr>
            <p:cNvPr id="48" name="Process 47"/>
            <p:cNvSpPr/>
            <p:nvPr/>
          </p:nvSpPr>
          <p:spPr bwMode="auto">
            <a:xfrm>
              <a:off x="3429000" y="244341"/>
              <a:ext cx="381000" cy="2209800"/>
            </a:xfrm>
            <a:prstGeom prst="flowChartProcess">
              <a:avLst/>
            </a:prstGeom>
            <a:solidFill>
              <a:srgbClr val="FF6600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3505200" y="115443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3505200" y="141859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3505200" y="16827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3505200" y="194691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3505200" y="221107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3505200" y="128651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3505200" y="155067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3505200" y="181483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3505200" y="207899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3505200" y="23431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3505200" y="89027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3505200" y="75819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3505200" y="49403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3505200" y="62611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3505200" y="10223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3505200" y="3619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64"/>
          <p:cNvGrpSpPr/>
          <p:nvPr/>
        </p:nvGrpSpPr>
        <p:grpSpPr>
          <a:xfrm>
            <a:off x="8423909" y="2814304"/>
            <a:ext cx="508000" cy="2946400"/>
            <a:chOff x="3429000" y="244341"/>
            <a:chExt cx="381000" cy="2209800"/>
          </a:xfrm>
        </p:grpSpPr>
        <p:sp>
          <p:nvSpPr>
            <p:cNvPr id="66" name="Process 65"/>
            <p:cNvSpPr/>
            <p:nvPr/>
          </p:nvSpPr>
          <p:spPr bwMode="auto">
            <a:xfrm>
              <a:off x="3429000" y="244341"/>
              <a:ext cx="381000" cy="2209800"/>
            </a:xfrm>
            <a:prstGeom prst="flowChartProcess">
              <a:avLst/>
            </a:prstGeom>
            <a:solidFill>
              <a:srgbClr val="FF6600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200">
                <a:latin typeface="Lucida Sans" pitchFamily="-65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 bwMode="auto">
            <a:xfrm>
              <a:off x="3505200" y="115443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 bwMode="auto">
            <a:xfrm>
              <a:off x="3505200" y="141859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>
              <a:off x="3505200" y="16827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>
              <a:off x="3505200" y="194691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3505200" y="221107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3505200" y="128651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3505200" y="155067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3505200" y="181483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>
              <a:off x="3505200" y="207899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>
              <a:off x="3505200" y="23431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3505200" y="89027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3505200" y="75819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3505200" y="49403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3505200" y="62611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3505200" y="10223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3505200" y="361950"/>
              <a:ext cx="219456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22" name="TextBox 121"/>
          <p:cNvSpPr txBox="1"/>
          <p:nvPr/>
        </p:nvSpPr>
        <p:spPr>
          <a:xfrm>
            <a:off x="92710" y="3169905"/>
            <a:ext cx="1197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Reviews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951211" y="2782240"/>
            <a:ext cx="1240789" cy="683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133" dirty="0"/>
              <a:t>Final</a:t>
            </a:r>
          </a:p>
          <a:p>
            <a:pPr>
              <a:lnSpc>
                <a:spcPct val="90000"/>
              </a:lnSpc>
            </a:pPr>
            <a:r>
              <a:rPr lang="en-US" sz="2133" dirty="0"/>
              <a:t>Summary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911286" y="1849105"/>
            <a:ext cx="1457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Sentences</a:t>
            </a:r>
          </a:p>
          <a:p>
            <a:r>
              <a:rPr lang="en-US" sz="2400" dirty="0"/>
              <a:t>&amp; Phrases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632710" y="1849105"/>
            <a:ext cx="1457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Sentences</a:t>
            </a:r>
          </a:p>
          <a:p>
            <a:r>
              <a:rPr lang="en-US" sz="2400" dirty="0"/>
              <a:t>&amp; Phrases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4964886" y="1849105"/>
            <a:ext cx="1457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Sentences</a:t>
            </a:r>
          </a:p>
          <a:p>
            <a:r>
              <a:rPr lang="en-US" sz="2400" dirty="0"/>
              <a:t>&amp; Phrases</a:t>
            </a:r>
          </a:p>
        </p:txBody>
      </p:sp>
      <p:sp>
        <p:nvSpPr>
          <p:cNvPr id="128" name="Pentagon 127"/>
          <p:cNvSpPr/>
          <p:nvPr/>
        </p:nvSpPr>
        <p:spPr bwMode="auto">
          <a:xfrm>
            <a:off x="1413509" y="3931904"/>
            <a:ext cx="1422400" cy="711200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67" dirty="0">
                <a:latin typeface="Lucida Sans" pitchFamily="-65" charset="0"/>
              </a:rPr>
              <a:t>Text</a:t>
            </a:r>
          </a:p>
          <a:p>
            <a:r>
              <a:rPr lang="en-US" sz="1867" dirty="0">
                <a:latin typeface="Lucida Sans" pitchFamily="-65" charset="0"/>
              </a:rPr>
              <a:t>Extractor</a:t>
            </a:r>
          </a:p>
        </p:txBody>
      </p:sp>
      <p:sp>
        <p:nvSpPr>
          <p:cNvPr id="129" name="Pentagon 128"/>
          <p:cNvSpPr/>
          <p:nvPr/>
        </p:nvSpPr>
        <p:spPr bwMode="auto">
          <a:xfrm>
            <a:off x="4055109" y="3931904"/>
            <a:ext cx="1524000" cy="711200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67" dirty="0">
                <a:latin typeface="Lucida Sans" pitchFamily="-65" charset="0"/>
              </a:rPr>
              <a:t>Sentiment</a:t>
            </a:r>
          </a:p>
          <a:p>
            <a:r>
              <a:rPr lang="en-US" sz="1867" dirty="0">
                <a:latin typeface="Lucida Sans" pitchFamily="-65" charset="0"/>
              </a:rPr>
              <a:t>Classifier</a:t>
            </a:r>
          </a:p>
        </p:txBody>
      </p:sp>
      <p:sp>
        <p:nvSpPr>
          <p:cNvPr id="130" name="Pentagon 129"/>
          <p:cNvSpPr/>
          <p:nvPr/>
        </p:nvSpPr>
        <p:spPr bwMode="auto">
          <a:xfrm>
            <a:off x="6678302" y="3931904"/>
            <a:ext cx="1422400" cy="711200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67" dirty="0">
                <a:latin typeface="Lucida Sans" pitchFamily="-65" charset="0"/>
              </a:rPr>
              <a:t>Aspect</a:t>
            </a:r>
          </a:p>
          <a:p>
            <a:r>
              <a:rPr lang="en-US" sz="1867" dirty="0">
                <a:latin typeface="Lucida Sans" pitchFamily="-65" charset="0"/>
              </a:rPr>
              <a:t>Extractor</a:t>
            </a:r>
          </a:p>
        </p:txBody>
      </p:sp>
      <p:sp>
        <p:nvSpPr>
          <p:cNvPr id="131" name="Pentagon 130"/>
          <p:cNvSpPr/>
          <p:nvPr/>
        </p:nvSpPr>
        <p:spPr bwMode="auto">
          <a:xfrm>
            <a:off x="9236709" y="3931904"/>
            <a:ext cx="1625600" cy="711200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67" dirty="0">
                <a:latin typeface="Lucida Sans" pitchFamily="-65" charset="0"/>
              </a:rPr>
              <a:t>Aggregator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80202" y="1109462"/>
            <a:ext cx="994948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817A"/>
                </a:solidFill>
              </a:rPr>
              <a:t>S. Blair-</a:t>
            </a:r>
            <a:r>
              <a:rPr lang="en-US" dirty="0" err="1">
                <a:solidFill>
                  <a:srgbClr val="28817A"/>
                </a:solidFill>
              </a:rPr>
              <a:t>Goldensohn</a:t>
            </a:r>
            <a:r>
              <a:rPr lang="en-US" dirty="0">
                <a:solidFill>
                  <a:srgbClr val="28817A"/>
                </a:solidFill>
              </a:rPr>
              <a:t>, K. </a:t>
            </a:r>
            <a:r>
              <a:rPr lang="en-US" dirty="0" err="1">
                <a:solidFill>
                  <a:srgbClr val="28817A"/>
                </a:solidFill>
              </a:rPr>
              <a:t>Hannan</a:t>
            </a:r>
            <a:r>
              <a:rPr lang="en-US" dirty="0">
                <a:solidFill>
                  <a:srgbClr val="28817A"/>
                </a:solidFill>
              </a:rPr>
              <a:t>, R. McDonald, T. </a:t>
            </a:r>
            <a:r>
              <a:rPr lang="en-US" dirty="0" err="1">
                <a:solidFill>
                  <a:srgbClr val="28817A"/>
                </a:solidFill>
              </a:rPr>
              <a:t>Neylon</a:t>
            </a:r>
            <a:r>
              <a:rPr lang="en-US" dirty="0">
                <a:solidFill>
                  <a:srgbClr val="28817A"/>
                </a:solidFill>
              </a:rPr>
              <a:t>, G. Reis, and J. Reynar. 2008.  Building a Sentiment Summarizer for Local Service Reviews.  WWW Workshop</a:t>
            </a:r>
          </a:p>
        </p:txBody>
      </p:sp>
    </p:spTree>
    <p:extLst>
      <p:ext uri="{BB962C8B-B14F-4D97-AF65-F5344CB8AC3E}">
        <p14:creationId xmlns:p14="http://schemas.microsoft.com/office/powerpoint/2010/main" val="500119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Aspect 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36" y="1197008"/>
            <a:ext cx="1137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R</a:t>
            </a:r>
            <a:r>
              <a:rPr lang="fr-FR" sz="2667" dirty="0" err="1"/>
              <a:t>ooms</a:t>
            </a:r>
            <a:r>
              <a:rPr lang="fr-FR" sz="2667" dirty="0"/>
              <a:t>  (3/5 stars, 41 </a:t>
            </a:r>
            <a:r>
              <a:rPr lang="fr-FR" sz="2667" dirty="0" err="1"/>
              <a:t>comments</a:t>
            </a:r>
            <a:r>
              <a:rPr lang="fr-FR" sz="2667" dirty="0"/>
              <a:t>)</a:t>
            </a:r>
          </a:p>
          <a:p>
            <a:pPr marL="609585" lvl="1" indent="0">
              <a:buNone/>
            </a:pPr>
            <a:r>
              <a:rPr lang="en-US" dirty="0">
                <a:solidFill>
                  <a:srgbClr val="008000"/>
                </a:solidFill>
              </a:rPr>
              <a:t>(+)</a:t>
            </a:r>
            <a:r>
              <a:rPr lang="en-US" sz="2133" dirty="0">
                <a:solidFill>
                  <a:srgbClr val="008000"/>
                </a:solidFill>
              </a:rPr>
              <a:t> The room was clean and everything worked fine – even the water pressure .</a:t>
            </a:r>
            <a:r>
              <a:rPr lang="en-US" sz="2133" dirty="0"/>
              <a:t>..</a:t>
            </a:r>
          </a:p>
          <a:p>
            <a:pPr marL="609585" lvl="1" indent="0">
              <a:buNone/>
            </a:pPr>
            <a:r>
              <a:rPr lang="en-US" dirty="0">
                <a:solidFill>
                  <a:srgbClr val="008000"/>
                </a:solidFill>
              </a:rPr>
              <a:t>(+) </a:t>
            </a:r>
            <a:r>
              <a:rPr lang="en-US" sz="2133" dirty="0">
                <a:solidFill>
                  <a:srgbClr val="008000"/>
                </a:solidFill>
              </a:rPr>
              <a:t>We went because of the free room and was pleasantly pleased ...</a:t>
            </a:r>
          </a:p>
          <a:p>
            <a:pPr marL="609585" lvl="1" indent="0">
              <a:buNone/>
            </a:pPr>
            <a:r>
              <a:rPr lang="en-US" dirty="0">
                <a:solidFill>
                  <a:srgbClr val="0000FF"/>
                </a:solidFill>
              </a:rPr>
              <a:t>(-) </a:t>
            </a:r>
            <a:r>
              <a:rPr lang="en-US" sz="2133" dirty="0">
                <a:solidFill>
                  <a:srgbClr val="0000FF"/>
                </a:solidFill>
              </a:rPr>
              <a:t>…the worst hotel I had ever stayed at ...</a:t>
            </a:r>
          </a:p>
          <a:p>
            <a:pPr marL="0" indent="0">
              <a:buNone/>
            </a:pPr>
            <a:r>
              <a:rPr lang="en-US" sz="2667" dirty="0"/>
              <a:t>S</a:t>
            </a:r>
            <a:r>
              <a:rPr lang="fr-FR" sz="2667" dirty="0" err="1"/>
              <a:t>ervice</a:t>
            </a:r>
            <a:r>
              <a:rPr lang="fr-FR" sz="2667" dirty="0"/>
              <a:t>  (3/5 stars, 31 </a:t>
            </a:r>
            <a:r>
              <a:rPr lang="fr-FR" sz="2667" dirty="0" err="1"/>
              <a:t>comments</a:t>
            </a:r>
            <a:r>
              <a:rPr lang="fr-FR" sz="2667" dirty="0"/>
              <a:t>)</a:t>
            </a:r>
          </a:p>
          <a:p>
            <a:pPr marL="609585" lvl="1" indent="0">
              <a:buNone/>
            </a:pPr>
            <a:r>
              <a:rPr lang="en-US" dirty="0">
                <a:solidFill>
                  <a:srgbClr val="008000"/>
                </a:solidFill>
              </a:rPr>
              <a:t>(+) </a:t>
            </a:r>
            <a:r>
              <a:rPr lang="en-US" sz="2133" dirty="0">
                <a:solidFill>
                  <a:srgbClr val="008000"/>
                </a:solidFill>
              </a:rPr>
              <a:t>Upon checking out another couple was checking early due to a problem ...</a:t>
            </a:r>
          </a:p>
          <a:p>
            <a:pPr marL="609585" lvl="1" indent="0">
              <a:buNone/>
            </a:pPr>
            <a:r>
              <a:rPr lang="en-US" dirty="0">
                <a:solidFill>
                  <a:srgbClr val="008000"/>
                </a:solidFill>
              </a:rPr>
              <a:t>(+) </a:t>
            </a:r>
            <a:r>
              <a:rPr lang="en-US" sz="2133" dirty="0">
                <a:solidFill>
                  <a:srgbClr val="008000"/>
                </a:solidFill>
              </a:rPr>
              <a:t>Every single hotel staff member treated us great and answered every ...</a:t>
            </a:r>
          </a:p>
          <a:p>
            <a:pPr marL="609585" lvl="1" indent="0">
              <a:buNone/>
            </a:pPr>
            <a:r>
              <a:rPr lang="en-US" dirty="0">
                <a:solidFill>
                  <a:srgbClr val="0000FF"/>
                </a:solidFill>
              </a:rPr>
              <a:t>(-) </a:t>
            </a:r>
            <a:r>
              <a:rPr lang="en-US" sz="2133" dirty="0">
                <a:solidFill>
                  <a:srgbClr val="0000FF"/>
                </a:solidFill>
              </a:rPr>
              <a:t>The food is cold and the service gives new meaning to SLOW.</a:t>
            </a:r>
          </a:p>
          <a:p>
            <a:pPr marL="0" indent="0">
              <a:buNone/>
            </a:pPr>
            <a:r>
              <a:rPr lang="en-US" sz="2667" dirty="0"/>
              <a:t>D</a:t>
            </a:r>
            <a:r>
              <a:rPr lang="fr-FR" sz="2667" dirty="0" err="1"/>
              <a:t>ining</a:t>
            </a:r>
            <a:r>
              <a:rPr lang="fr-FR" sz="2667" dirty="0"/>
              <a:t> (3/5 stars, 18 </a:t>
            </a:r>
            <a:r>
              <a:rPr lang="fr-FR" sz="2667" dirty="0" err="1"/>
              <a:t>comments</a:t>
            </a:r>
            <a:r>
              <a:rPr lang="fr-FR" sz="2667" dirty="0"/>
              <a:t>)</a:t>
            </a:r>
          </a:p>
          <a:p>
            <a:pPr marL="609585" lvl="1" indent="0">
              <a:buNone/>
            </a:pPr>
            <a:r>
              <a:rPr lang="en-US" dirty="0">
                <a:solidFill>
                  <a:srgbClr val="008000"/>
                </a:solidFill>
              </a:rPr>
              <a:t>(+) </a:t>
            </a:r>
            <a:r>
              <a:rPr lang="en-US" sz="2133" dirty="0">
                <a:solidFill>
                  <a:srgbClr val="008000"/>
                </a:solidFill>
              </a:rPr>
              <a:t>our favorite place to stay in </a:t>
            </a:r>
            <a:r>
              <a:rPr lang="en-US" sz="2133" dirty="0" err="1">
                <a:solidFill>
                  <a:srgbClr val="008000"/>
                </a:solidFill>
              </a:rPr>
              <a:t>biloxi.the</a:t>
            </a:r>
            <a:r>
              <a:rPr lang="en-US" sz="2133" dirty="0">
                <a:solidFill>
                  <a:srgbClr val="008000"/>
                </a:solidFill>
              </a:rPr>
              <a:t> food is great also the service ...</a:t>
            </a:r>
          </a:p>
          <a:p>
            <a:pPr marL="609585" lvl="1" indent="0">
              <a:buNone/>
            </a:pPr>
            <a:r>
              <a:rPr lang="en-US" dirty="0">
                <a:solidFill>
                  <a:srgbClr val="008000"/>
                </a:solidFill>
              </a:rPr>
              <a:t>(+) </a:t>
            </a:r>
            <a:r>
              <a:rPr lang="en-US" sz="2133" dirty="0">
                <a:solidFill>
                  <a:srgbClr val="008000"/>
                </a:solidFill>
              </a:rPr>
              <a:t>Offer of free buffet for joining the Play</a:t>
            </a:r>
          </a:p>
        </p:txBody>
      </p:sp>
    </p:spTree>
    <p:extLst>
      <p:ext uri="{BB962C8B-B14F-4D97-AF65-F5344CB8AC3E}">
        <p14:creationId xmlns:p14="http://schemas.microsoft.com/office/powerpoint/2010/main" val="1464765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36" y="512232"/>
            <a:ext cx="10820328" cy="696031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methods assume classes have equal frequencies!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36" y="1497209"/>
            <a:ext cx="11379200" cy="4876800"/>
          </a:xfrm>
        </p:spPr>
        <p:txBody>
          <a:bodyPr/>
          <a:lstStyle/>
          <a:p>
            <a:r>
              <a:rPr lang="en-US" dirty="0"/>
              <a:t>If not balanced (common in the real world)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can’t use accuracy as an evaluation </a:t>
            </a:r>
          </a:p>
          <a:p>
            <a:pPr lvl="1"/>
            <a:r>
              <a:rPr lang="en-US" dirty="0"/>
              <a:t>need to use F-scores</a:t>
            </a:r>
          </a:p>
          <a:p>
            <a:r>
              <a:rPr lang="en-US" dirty="0"/>
              <a:t>Severe imbalances can degrade classifier performance</a:t>
            </a:r>
          </a:p>
          <a:p>
            <a:r>
              <a:rPr lang="en-US" dirty="0"/>
              <a:t>Two common solutions: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dirty="0"/>
              <a:t>Resampling in training</a:t>
            </a:r>
          </a:p>
          <a:p>
            <a:pPr marL="1482725" lvl="2">
              <a:tabLst>
                <a:tab pos="1376363" algn="l"/>
              </a:tabLst>
            </a:pPr>
            <a:r>
              <a:rPr lang="en-US" dirty="0"/>
              <a:t>Random </a:t>
            </a:r>
            <a:r>
              <a:rPr lang="en-US" dirty="0" err="1"/>
              <a:t>undersampling</a:t>
            </a:r>
            <a:endParaRPr lang="en-US" dirty="0"/>
          </a:p>
          <a:p>
            <a:pPr marL="1219170" lvl="1" indent="-609585">
              <a:buFont typeface="+mj-lt"/>
              <a:buAutoNum type="arabicPeriod"/>
            </a:pPr>
            <a:r>
              <a:rPr lang="en-US" dirty="0"/>
              <a:t>Cost-sensitive learning</a:t>
            </a:r>
          </a:p>
          <a:p>
            <a:pPr marL="1482725" lvl="2"/>
            <a:r>
              <a:rPr lang="en-US" dirty="0"/>
              <a:t> Penalize models more for misclassification of the rare 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52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on Sentiment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2800" y="1322137"/>
            <a:ext cx="11379200" cy="4876800"/>
          </a:xfrm>
        </p:spPr>
        <p:txBody>
          <a:bodyPr>
            <a:normAutofit/>
          </a:bodyPr>
          <a:lstStyle/>
          <a:p>
            <a:r>
              <a:rPr lang="en-US" sz="3200" dirty="0"/>
              <a:t>Generally modeled as classification or regression task</a:t>
            </a:r>
          </a:p>
          <a:p>
            <a:pPr lvl="1"/>
            <a:r>
              <a:rPr lang="en-US" sz="2800" dirty="0"/>
              <a:t>predict a binary or ordinal label</a:t>
            </a:r>
          </a:p>
          <a:p>
            <a:r>
              <a:rPr lang="en-US" sz="3200" dirty="0"/>
              <a:t>Features</a:t>
            </a:r>
          </a:p>
          <a:p>
            <a:pPr lvl="1"/>
            <a:r>
              <a:rPr lang="en-US" sz="2800" dirty="0"/>
              <a:t>Negation is important</a:t>
            </a:r>
          </a:p>
          <a:p>
            <a:pPr lvl="1"/>
            <a:r>
              <a:rPr lang="en-US" sz="2800" dirty="0"/>
              <a:t>Using all words (in naïve </a:t>
            </a:r>
            <a:r>
              <a:rPr lang="en-US" sz="2800" dirty="0" err="1"/>
              <a:t>bayes</a:t>
            </a:r>
            <a:r>
              <a:rPr lang="en-US" sz="2800" dirty="0"/>
              <a:t>) works well for some tasks</a:t>
            </a:r>
          </a:p>
          <a:p>
            <a:pPr lvl="1"/>
            <a:r>
              <a:rPr lang="en-US" sz="2800" dirty="0"/>
              <a:t>Finding subsets of words may help in other tasks</a:t>
            </a:r>
          </a:p>
          <a:p>
            <a:pPr lvl="2"/>
            <a:r>
              <a:rPr lang="en-US" sz="2400" dirty="0"/>
              <a:t>Hand-built polarity lexicons</a:t>
            </a:r>
          </a:p>
          <a:p>
            <a:pPr lvl="2"/>
            <a:r>
              <a:rPr lang="en-US" sz="2400" dirty="0"/>
              <a:t>Use seeds and semi-supervised learning to induce lexicons</a:t>
            </a:r>
          </a:p>
        </p:txBody>
      </p:sp>
    </p:spTree>
    <p:extLst>
      <p:ext uri="{BB962C8B-B14F-4D97-AF65-F5344CB8AC3E}">
        <p14:creationId xmlns:p14="http://schemas.microsoft.com/office/powerpoint/2010/main" val="2443812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252" y="113631"/>
            <a:ext cx="10363200" cy="1143000"/>
          </a:xfrm>
        </p:spPr>
        <p:txBody>
          <a:bodyPr/>
          <a:lstStyle/>
          <a:p>
            <a:r>
              <a:rPr lang="en-US" dirty="0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0252" y="1135313"/>
            <a:ext cx="11684000" cy="5181600"/>
          </a:xfrm>
        </p:spPr>
        <p:txBody>
          <a:bodyPr/>
          <a:lstStyle/>
          <a:p>
            <a:r>
              <a:rPr lang="en-US" sz="2400" b="1" dirty="0"/>
              <a:t>Emotion</a:t>
            </a:r>
            <a:r>
              <a:rPr lang="en-US" sz="2400" dirty="0"/>
              <a:t>: brief organically synchronized … evaluation of a major event </a:t>
            </a:r>
          </a:p>
          <a:p>
            <a:pPr lvl="1"/>
            <a:r>
              <a:rPr lang="en-US" i="1" dirty="0"/>
              <a:t>angry, sad, joyful, fearful, ashamed, proud, elated</a:t>
            </a:r>
            <a:endParaRPr lang="en-US" dirty="0"/>
          </a:p>
          <a:p>
            <a:r>
              <a:rPr lang="en-US" sz="2400" b="1" dirty="0"/>
              <a:t>Mood</a:t>
            </a:r>
            <a:r>
              <a:rPr lang="en-US" sz="2400" dirty="0"/>
              <a:t>: diffuse non-caused low-intensity long-duration change in subjective feeling</a:t>
            </a:r>
          </a:p>
          <a:p>
            <a:pPr lvl="1"/>
            <a:r>
              <a:rPr lang="en-US" i="1" dirty="0"/>
              <a:t>cheerful, gloomy, irritable, listless, depressed, buoyant</a:t>
            </a:r>
            <a:endParaRPr lang="en-US" dirty="0"/>
          </a:p>
          <a:p>
            <a:r>
              <a:rPr lang="en-US" sz="2400" b="1" dirty="0"/>
              <a:t>Interpersonal stances</a:t>
            </a:r>
            <a:r>
              <a:rPr lang="en-US" sz="2400" dirty="0"/>
              <a:t>: affective stance toward another person in a specific interaction</a:t>
            </a:r>
          </a:p>
          <a:p>
            <a:pPr lvl="1"/>
            <a:r>
              <a:rPr lang="en-US" i="1" dirty="0"/>
              <a:t>friendly, flirtatious, distant, cold, warm, supportive, contemptuous</a:t>
            </a:r>
          </a:p>
          <a:p>
            <a:r>
              <a:rPr lang="en-US" sz="2400" b="1" dirty="0"/>
              <a:t>Attitudes</a:t>
            </a:r>
            <a:r>
              <a:rPr lang="en-US" sz="2400" dirty="0"/>
              <a:t>: enduring, affectively colored beliefs, dispositions towards objects or persons</a:t>
            </a:r>
          </a:p>
          <a:p>
            <a:pPr lvl="1"/>
            <a:r>
              <a:rPr lang="en-US" i="1" dirty="0"/>
              <a:t> liking, loving, hating, valuing, desiring</a:t>
            </a:r>
            <a:endParaRPr lang="en-US" dirty="0"/>
          </a:p>
          <a:p>
            <a:r>
              <a:rPr lang="en-US" sz="2400" b="1" dirty="0"/>
              <a:t>Personality traits</a:t>
            </a:r>
            <a:r>
              <a:rPr lang="en-US" sz="2400" dirty="0"/>
              <a:t>: stable personality dispositions and typical behavior tendencies</a:t>
            </a:r>
          </a:p>
          <a:p>
            <a:pPr lvl="1"/>
            <a:r>
              <a:rPr lang="en-US" i="1" dirty="0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51988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524" y="145315"/>
            <a:ext cx="10363200" cy="1143000"/>
          </a:xfrm>
        </p:spPr>
        <p:txBody>
          <a:bodyPr>
            <a:normAutofit fontScale="90000"/>
          </a:bodyPr>
          <a:lstStyle/>
          <a:p>
            <a:r>
              <a:rPr lang="en-US" sz="4133" dirty="0"/>
              <a:t>Computational work on other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99524" y="1162785"/>
            <a:ext cx="11140081" cy="4978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Emotion</a:t>
            </a:r>
            <a:r>
              <a:rPr lang="en-US" dirty="0"/>
              <a:t>: 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Detecting annoyed callers to dialogue system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Detecting confused/frustrated versus confident students</a:t>
            </a:r>
          </a:p>
          <a:p>
            <a:pPr>
              <a:lnSpc>
                <a:spcPct val="90000"/>
              </a:lnSpc>
            </a:pPr>
            <a:r>
              <a:rPr lang="en-US" b="1" dirty="0"/>
              <a:t>Mood</a:t>
            </a:r>
            <a:r>
              <a:rPr lang="en-US" dirty="0"/>
              <a:t>: 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Finding traumatized or depressed writers</a:t>
            </a:r>
          </a:p>
          <a:p>
            <a:pPr>
              <a:lnSpc>
                <a:spcPct val="90000"/>
              </a:lnSpc>
            </a:pPr>
            <a:r>
              <a:rPr lang="en-US" b="1" dirty="0"/>
              <a:t>Interpersonal stances</a:t>
            </a:r>
            <a:r>
              <a:rPr lang="en-US" dirty="0"/>
              <a:t>: 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Detection of flirtation or friendliness in conversations</a:t>
            </a:r>
          </a:p>
          <a:p>
            <a:pPr>
              <a:lnSpc>
                <a:spcPct val="90000"/>
              </a:lnSpc>
            </a:pPr>
            <a:r>
              <a:rPr lang="en-US" b="1" dirty="0"/>
              <a:t>Personality traits</a:t>
            </a:r>
            <a:r>
              <a:rPr lang="en-US" dirty="0"/>
              <a:t>: 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Detection of extroverts</a:t>
            </a:r>
          </a:p>
        </p:txBody>
      </p:sp>
    </p:spTree>
    <p:extLst>
      <p:ext uri="{BB962C8B-B14F-4D97-AF65-F5344CB8AC3E}">
        <p14:creationId xmlns:p14="http://schemas.microsoft.com/office/powerpoint/2010/main" val="813137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141" y="258467"/>
            <a:ext cx="9956800" cy="990600"/>
          </a:xfrm>
        </p:spPr>
        <p:txBody>
          <a:bodyPr/>
          <a:lstStyle/>
          <a:p>
            <a:r>
              <a:rPr lang="en-US" dirty="0"/>
              <a:t>Detection of Friendliness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41" y="1803400"/>
            <a:ext cx="11379200" cy="4673600"/>
          </a:xfrm>
        </p:spPr>
        <p:txBody>
          <a:bodyPr/>
          <a:lstStyle/>
          <a:p>
            <a:r>
              <a:rPr lang="en-US" dirty="0"/>
              <a:t>Friendly speakers use collaborative conversational style</a:t>
            </a:r>
          </a:p>
          <a:p>
            <a:pPr lvl="1"/>
            <a:r>
              <a:rPr lang="en-US" dirty="0"/>
              <a:t>Laughter</a:t>
            </a:r>
          </a:p>
          <a:p>
            <a:pPr lvl="1"/>
            <a:r>
              <a:rPr lang="en-US" dirty="0"/>
              <a:t>Less use of negative emotional words</a:t>
            </a:r>
          </a:p>
          <a:p>
            <a:pPr lvl="1"/>
            <a:r>
              <a:rPr lang="en-US" dirty="0"/>
              <a:t>More sympathy 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That’s too bad    I’m sorry to hear that</a:t>
            </a:r>
          </a:p>
          <a:p>
            <a:pPr lvl="1"/>
            <a:r>
              <a:rPr lang="en-US" dirty="0"/>
              <a:t>More agreement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I think so too</a:t>
            </a:r>
          </a:p>
          <a:p>
            <a:pPr lvl="1"/>
            <a:r>
              <a:rPr lang="en-US" dirty="0"/>
              <a:t>Less hedges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kind of   sort of   a little …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7141" y="1038785"/>
            <a:ext cx="41059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 err="1">
                <a:solidFill>
                  <a:srgbClr val="28817A"/>
                </a:solidFill>
              </a:rPr>
              <a:t>Ranganath</a:t>
            </a:r>
            <a:r>
              <a:rPr lang="en-US" sz="2133" dirty="0">
                <a:solidFill>
                  <a:srgbClr val="28817A"/>
                </a:solidFill>
              </a:rPr>
              <a:t>, Jurafsky, McFarland</a:t>
            </a:r>
          </a:p>
        </p:txBody>
      </p:sp>
    </p:spTree>
    <p:extLst>
      <p:ext uri="{BB962C8B-B14F-4D97-AF65-F5344CB8AC3E}">
        <p14:creationId xmlns:p14="http://schemas.microsoft.com/office/powerpoint/2010/main" val="2475104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DBBF-C7A4-4700-89AA-0F363C40C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1774C-A7D9-4B34-9CCC-DF5C9111D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SentiWordNet</a:t>
            </a:r>
            <a:endParaRPr lang="en-US" dirty="0"/>
          </a:p>
          <a:p>
            <a:r>
              <a:rPr lang="en-US" dirty="0"/>
              <a:t>VADER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630FB-D2A4-4290-942A-76C3A540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470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4BF35A-0464-41E9-8A79-D108DC8C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Speech Tagging Intro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4E7EF-F44D-4895-9B76-823246CB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</a:t>
            </a:r>
            <a:r>
              <a:rPr lang="en-US" dirty="0" err="1"/>
              <a:t>SentiWordNet</a:t>
            </a:r>
            <a:r>
              <a:rPr lang="en-US" dirty="0"/>
              <a:t>, we need to tag each part of a sentence with its grammatical use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Part of Speech tagging</a:t>
            </a:r>
          </a:p>
          <a:p>
            <a:pPr lvl="1"/>
            <a:r>
              <a:rPr lang="pt-BR" dirty="0"/>
              <a:t>n - NOUN </a:t>
            </a:r>
          </a:p>
          <a:p>
            <a:pPr lvl="1"/>
            <a:r>
              <a:rPr lang="pt-BR" dirty="0"/>
              <a:t>v - VERB </a:t>
            </a:r>
          </a:p>
          <a:p>
            <a:pPr lvl="1"/>
            <a:r>
              <a:rPr lang="pt-BR" dirty="0"/>
              <a:t>j - ADJECTIVE </a:t>
            </a:r>
          </a:p>
          <a:p>
            <a:pPr lvl="1"/>
            <a:r>
              <a:rPr lang="pt-BR" dirty="0"/>
              <a:t>s - ADJECTIVE SATELLITE </a:t>
            </a:r>
          </a:p>
          <a:p>
            <a:pPr lvl="1"/>
            <a:r>
              <a:rPr lang="pt-BR" dirty="0"/>
              <a:t>r – ADVERB</a:t>
            </a:r>
          </a:p>
          <a:p>
            <a:r>
              <a:rPr lang="pt-BR" dirty="0">
                <a:solidFill>
                  <a:schemeClr val="accent1"/>
                </a:solidFill>
              </a:rPr>
              <a:t>Why is this useful?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86881-D2B0-4F66-BA9D-4FB05EFE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24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A47E-0909-4F13-BDDC-0263E27E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SentiWordNet</a:t>
            </a:r>
            <a:r>
              <a:rPr lang="en-US" dirty="0"/>
              <a:t> POS tagging using a dictionary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56DB-FC92-4F8E-A76C-685464941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388" y="1532965"/>
            <a:ext cx="11134129" cy="4329953"/>
          </a:xfrm>
          <a:solidFill>
            <a:schemeClr val="accent5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nltk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pos_dict</a:t>
            </a:r>
            <a:r>
              <a:rPr lang="en-US" dirty="0"/>
              <a:t> = {'J':</a:t>
            </a:r>
            <a:r>
              <a:rPr lang="en-US" dirty="0" err="1"/>
              <a:t>wordnet.ADJ</a:t>
            </a:r>
            <a:r>
              <a:rPr lang="en-US" dirty="0"/>
              <a:t>, 'V':</a:t>
            </a:r>
            <a:r>
              <a:rPr lang="en-US" dirty="0" err="1"/>
              <a:t>wordnet.VERB</a:t>
            </a:r>
            <a:r>
              <a:rPr lang="en-US" dirty="0"/>
              <a:t>, 'N':</a:t>
            </a:r>
            <a:r>
              <a:rPr lang="en-US" dirty="0" err="1"/>
              <a:t>wordnet.NOUN</a:t>
            </a:r>
            <a:r>
              <a:rPr lang="en-US" dirty="0"/>
              <a:t>, 'R':</a:t>
            </a:r>
            <a:r>
              <a:rPr lang="en-US" dirty="0" err="1"/>
              <a:t>wordnet.ADV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tags = </a:t>
            </a:r>
            <a:r>
              <a:rPr lang="en-US" dirty="0" err="1"/>
              <a:t>nltk.pos_tag</a:t>
            </a:r>
            <a:r>
              <a:rPr lang="en-US" dirty="0"/>
              <a:t>(</a:t>
            </a:r>
            <a:r>
              <a:rPr lang="en-US" dirty="0" err="1"/>
              <a:t>nltk.tokenize.word_tokenize</a:t>
            </a:r>
            <a:r>
              <a:rPr lang="en-US" dirty="0"/>
              <a:t>(sentence))</a:t>
            </a:r>
          </a:p>
          <a:p>
            <a:pPr marL="0" indent="0">
              <a:buNone/>
            </a:pPr>
            <a:r>
              <a:rPr lang="en-US" dirty="0"/>
              <a:t>for word, tag in tags: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synsets</a:t>
            </a:r>
            <a:r>
              <a:rPr lang="en-US" dirty="0"/>
              <a:t> = list(</a:t>
            </a:r>
            <a:r>
              <a:rPr lang="en-US" dirty="0" err="1"/>
              <a:t>sentiwordnet.senti_synsets</a:t>
            </a:r>
            <a:r>
              <a:rPr lang="en-US" dirty="0"/>
              <a:t>([</a:t>
            </a:r>
            <a:r>
              <a:rPr lang="en-US" dirty="0" err="1"/>
              <a:t>wnl.lemmatize</a:t>
            </a:r>
            <a:r>
              <a:rPr lang="en-US" dirty="0"/>
              <a:t>(word), 	</a:t>
            </a:r>
            <a:r>
              <a:rPr lang="en-US" dirty="0" err="1"/>
              <a:t>pos_dict.get</a:t>
            </a:r>
            <a:r>
              <a:rPr lang="en-US" dirty="0"/>
              <a:t>(tag[0])])))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1BFDD-7F0D-4317-84AC-EA0A1365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9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has many other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Opinion extraction</a:t>
            </a:r>
          </a:p>
          <a:p>
            <a:r>
              <a:rPr lang="en-US" sz="3733" dirty="0"/>
              <a:t>Opinion mining</a:t>
            </a:r>
          </a:p>
          <a:p>
            <a:r>
              <a:rPr lang="en-US" sz="3733" dirty="0"/>
              <a:t>Sentiment mining</a:t>
            </a:r>
          </a:p>
          <a:p>
            <a:r>
              <a:rPr lang="en-US" sz="3733" dirty="0"/>
              <a:t>Subjectivity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55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A47E-0909-4F13-BDDC-0263E27E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SentiWordNet</a:t>
            </a:r>
            <a:r>
              <a:rPr lang="en-US" dirty="0"/>
              <a:t> POS tagging using a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56DB-FC92-4F8E-A76C-685464941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1BFDD-7F0D-4317-84AC-EA0A1365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70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450D8B-22CA-4C4E-A89A-F5E9A16A6EA6}"/>
              </a:ext>
            </a:extLst>
          </p:cNvPr>
          <p:cNvSpPr txBox="1">
            <a:spLocks/>
          </p:cNvSpPr>
          <p:nvPr/>
        </p:nvSpPr>
        <p:spPr>
          <a:xfrm>
            <a:off x="685836" y="1190878"/>
            <a:ext cx="10820328" cy="4660983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for word, tag in </a:t>
            </a:r>
            <a:r>
              <a:rPr lang="en-US" dirty="0" err="1"/>
              <a:t>nltk.pos_tag</a:t>
            </a:r>
            <a:r>
              <a:rPr lang="en-US" dirty="0"/>
              <a:t>(</a:t>
            </a:r>
            <a:r>
              <a:rPr lang="en-US" dirty="0" err="1"/>
              <a:t>word_tokenize</a:t>
            </a:r>
            <a:r>
              <a:rPr lang="en-US" dirty="0"/>
              <a:t>(sentence)):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lemmatized = </a:t>
            </a:r>
            <a:r>
              <a:rPr lang="en-US" dirty="0" err="1"/>
              <a:t>wnl.lemmatize</a:t>
            </a:r>
            <a:r>
              <a:rPr lang="en-US" dirty="0"/>
              <a:t>(word)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newtag</a:t>
            </a:r>
            <a:r>
              <a:rPr lang="en-US" dirty="0"/>
              <a:t> = ''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 if </a:t>
            </a:r>
            <a:r>
              <a:rPr lang="en-US" dirty="0" err="1"/>
              <a:t>tag.startswith</a:t>
            </a:r>
            <a:r>
              <a:rPr lang="en-US" dirty="0"/>
              <a:t>('NN'):</a:t>
            </a:r>
          </a:p>
          <a:p>
            <a:pPr marL="457200" lvl="1" indent="0">
              <a:buNone/>
            </a:pPr>
            <a:r>
              <a:rPr lang="en-US" dirty="0"/>
              <a:t>            </a:t>
            </a:r>
            <a:r>
              <a:rPr lang="en-US" dirty="0" err="1"/>
              <a:t>newtag</a:t>
            </a:r>
            <a:r>
              <a:rPr lang="en-US" dirty="0"/>
              <a:t> = 'n'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tag.startswith</a:t>
            </a:r>
            <a:r>
              <a:rPr lang="en-US" dirty="0"/>
              <a:t>('JJ'):</a:t>
            </a:r>
          </a:p>
          <a:p>
            <a:pPr marL="457200" lvl="1" indent="0">
              <a:buNone/>
            </a:pPr>
            <a:r>
              <a:rPr lang="en-US" dirty="0"/>
              <a:t>            </a:t>
            </a:r>
            <a:r>
              <a:rPr lang="en-US" dirty="0" err="1"/>
              <a:t>newtag</a:t>
            </a:r>
            <a:r>
              <a:rPr lang="en-US" dirty="0"/>
              <a:t> = 'a'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tag.startswith</a:t>
            </a:r>
            <a:r>
              <a:rPr lang="en-US" dirty="0"/>
              <a:t>('V'):</a:t>
            </a:r>
          </a:p>
          <a:p>
            <a:pPr marL="457200" lvl="1" indent="0">
              <a:buNone/>
            </a:pPr>
            <a:r>
              <a:rPr lang="en-US" dirty="0"/>
              <a:t>            </a:t>
            </a:r>
            <a:r>
              <a:rPr lang="en-US" dirty="0" err="1"/>
              <a:t>newtag</a:t>
            </a:r>
            <a:r>
              <a:rPr lang="en-US" dirty="0"/>
              <a:t> = 'v'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tag.startswith</a:t>
            </a:r>
            <a:r>
              <a:rPr lang="en-US" dirty="0"/>
              <a:t>('R'):</a:t>
            </a:r>
          </a:p>
          <a:p>
            <a:pPr marL="457200" lvl="1" indent="0">
              <a:buNone/>
            </a:pPr>
            <a:r>
              <a:rPr lang="en-US" dirty="0"/>
              <a:t>            </a:t>
            </a:r>
            <a:r>
              <a:rPr lang="en-US" dirty="0" err="1"/>
              <a:t>newtag</a:t>
            </a:r>
            <a:r>
              <a:rPr lang="en-US" dirty="0"/>
              <a:t> = 'r'</a:t>
            </a:r>
          </a:p>
          <a:p>
            <a:pPr marL="457200" lvl="1" indent="0">
              <a:buNone/>
            </a:pPr>
            <a:r>
              <a:rPr lang="en-US" dirty="0"/>
              <a:t>        else:</a:t>
            </a:r>
          </a:p>
          <a:p>
            <a:pPr marL="457200" lvl="1" indent="0">
              <a:buNone/>
            </a:pPr>
            <a:r>
              <a:rPr lang="en-US" dirty="0"/>
              <a:t>            </a:t>
            </a:r>
            <a:r>
              <a:rPr lang="en-US" dirty="0" err="1"/>
              <a:t>newtag</a:t>
            </a:r>
            <a:r>
              <a:rPr lang="en-US" dirty="0"/>
              <a:t> = ‘’</a:t>
            </a:r>
          </a:p>
        </p:txBody>
      </p:sp>
    </p:spTree>
    <p:extLst>
      <p:ext uri="{BB962C8B-B14F-4D97-AF65-F5344CB8AC3E}">
        <p14:creationId xmlns:p14="http://schemas.microsoft.com/office/powerpoint/2010/main" val="1201836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9DBB-617D-4BDC-915C-F74BF034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SentiWordNet</a:t>
            </a:r>
            <a:r>
              <a:rPr lang="en-US" dirty="0"/>
              <a:t> Sentiment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7266C-0C85-42D0-B780-6552162F5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59" y="4163936"/>
            <a:ext cx="11120682" cy="696031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How do we calculate our sentence sentiment using the word scores?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7C221-DCB8-4E32-9515-3102CDEB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B84F5-501A-47B3-BB93-BD5D613444BC}"/>
              </a:ext>
            </a:extLst>
          </p:cNvPr>
          <p:cNvSpPr txBox="1"/>
          <p:nvPr/>
        </p:nvSpPr>
        <p:spPr>
          <a:xfrm>
            <a:off x="830355" y="1309511"/>
            <a:ext cx="10241062" cy="193899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sz="2400" dirty="0">
                <a:solidFill>
                  <a:schemeClr val="accent4"/>
                </a:solidFill>
              </a:rPr>
              <a:t># score for a single word</a:t>
            </a:r>
          </a:p>
          <a:p>
            <a:pPr marL="0" lvl="1">
              <a:buNone/>
            </a:pPr>
            <a:r>
              <a:rPr lang="en-US" sz="2400" dirty="0" err="1"/>
              <a:t>synsets</a:t>
            </a:r>
            <a:r>
              <a:rPr lang="en-US" sz="2400" dirty="0"/>
              <a:t> = list(</a:t>
            </a:r>
            <a:r>
              <a:rPr lang="en-US" sz="2400" dirty="0" err="1"/>
              <a:t>sentiwordnet.senti_synsets</a:t>
            </a:r>
            <a:r>
              <a:rPr lang="en-US" sz="2400" dirty="0"/>
              <a:t>(lemmatized, </a:t>
            </a:r>
            <a:r>
              <a:rPr lang="en-US" sz="2400" dirty="0" err="1"/>
              <a:t>newtag</a:t>
            </a:r>
            <a:r>
              <a:rPr lang="en-US" sz="2400" dirty="0"/>
              <a:t>))</a:t>
            </a:r>
          </a:p>
          <a:p>
            <a:r>
              <a:rPr lang="en-US" sz="2400" dirty="0"/>
              <a:t>for syn in </a:t>
            </a:r>
            <a:r>
              <a:rPr lang="en-US" sz="2400" dirty="0" err="1"/>
              <a:t>synsets</a:t>
            </a:r>
            <a:r>
              <a:rPr lang="en-US" sz="2400" dirty="0"/>
              <a:t>:</a:t>
            </a:r>
          </a:p>
          <a:p>
            <a:r>
              <a:rPr lang="en-US" sz="2400" dirty="0"/>
              <a:t>              score += </a:t>
            </a:r>
            <a:r>
              <a:rPr lang="en-US" sz="2400" dirty="0" err="1"/>
              <a:t>syn.pos_score</a:t>
            </a:r>
            <a:r>
              <a:rPr lang="en-US" sz="2400" dirty="0"/>
              <a:t>() - </a:t>
            </a:r>
            <a:r>
              <a:rPr lang="en-US" sz="2400" dirty="0" err="1"/>
              <a:t>syn.neg_score</a:t>
            </a:r>
            <a:r>
              <a:rPr lang="en-US" sz="2400" dirty="0"/>
              <a:t>()</a:t>
            </a:r>
          </a:p>
          <a:p>
            <a:r>
              <a:rPr lang="en-US" sz="2400" dirty="0"/>
              <a:t>	averaged = (score / </a:t>
            </a:r>
            <a:r>
              <a:rPr lang="en-US" sz="2400" dirty="0" err="1"/>
              <a:t>len</a:t>
            </a:r>
            <a:r>
              <a:rPr lang="en-US" sz="2400" dirty="0"/>
              <a:t>(</a:t>
            </a:r>
            <a:r>
              <a:rPr lang="en-US" sz="2400" dirty="0" err="1"/>
              <a:t>synsets</a:t>
            </a:r>
            <a:r>
              <a:rPr lang="en-US" sz="24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952892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9DBB-617D-4BDC-915C-F74BF034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VADER Sentiment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7C221-DCB8-4E32-9515-3102CDEB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C80C-1F47-DB4F-AEB2-390B3F327819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B84F5-501A-47B3-BB93-BD5D613444BC}"/>
              </a:ext>
            </a:extLst>
          </p:cNvPr>
          <p:cNvSpPr txBox="1"/>
          <p:nvPr/>
        </p:nvSpPr>
        <p:spPr>
          <a:xfrm>
            <a:off x="830355" y="2388896"/>
            <a:ext cx="10241062" cy="156966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sz="2400" dirty="0">
                <a:solidFill>
                  <a:schemeClr val="accent4"/>
                </a:solidFill>
              </a:rPr>
              <a:t># score for entire sentence/document</a:t>
            </a:r>
          </a:p>
          <a:p>
            <a:pPr marL="0" lvl="1">
              <a:buNone/>
            </a:pPr>
            <a:r>
              <a:rPr lang="en-US" sz="2400" dirty="0" err="1"/>
              <a:t>nltkSID</a:t>
            </a:r>
            <a:r>
              <a:rPr lang="en-US" sz="2400" dirty="0"/>
              <a:t> = </a:t>
            </a:r>
            <a:r>
              <a:rPr lang="en-US" sz="2400" dirty="0" err="1"/>
              <a:t>SentimentIntensityAnalyzer</a:t>
            </a:r>
            <a:r>
              <a:rPr lang="en-US" sz="2400" dirty="0"/>
              <a:t>()</a:t>
            </a:r>
          </a:p>
          <a:p>
            <a:pPr indent="-457200"/>
            <a:r>
              <a:rPr lang="en-US" sz="2400" dirty="0" err="1"/>
              <a:t>polarityscore</a:t>
            </a:r>
            <a:r>
              <a:rPr lang="en-US" sz="2400" dirty="0"/>
              <a:t> = </a:t>
            </a:r>
            <a:r>
              <a:rPr lang="en-US" sz="2400" dirty="0" err="1"/>
              <a:t>nltkSID.polarity_scores</a:t>
            </a:r>
            <a:r>
              <a:rPr lang="en-US" sz="2400" dirty="0"/>
              <a:t>(review)</a:t>
            </a:r>
          </a:p>
          <a:p>
            <a:pPr indent="-457200"/>
            <a:r>
              <a:rPr lang="en-US" sz="2400" dirty="0"/>
              <a:t>print(‘VADER polarity: ', </a:t>
            </a:r>
            <a:r>
              <a:rPr lang="en-US" sz="2400" dirty="0" err="1"/>
              <a:t>polarityscore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ECC79-F129-42DF-A8FE-473899A820B5}"/>
              </a:ext>
            </a:extLst>
          </p:cNvPr>
          <p:cNvSpPr txBox="1"/>
          <p:nvPr/>
        </p:nvSpPr>
        <p:spPr>
          <a:xfrm>
            <a:off x="790371" y="1042609"/>
            <a:ext cx="780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= Valence Aware Dictionary and </a:t>
            </a:r>
            <a:r>
              <a:rPr lang="en-US" sz="2800" dirty="0" err="1">
                <a:solidFill>
                  <a:schemeClr val="accent4"/>
                </a:solidFill>
              </a:rPr>
              <a:t>sEntiment</a:t>
            </a:r>
            <a:r>
              <a:rPr lang="en-US" sz="2800" dirty="0">
                <a:solidFill>
                  <a:schemeClr val="accent4"/>
                </a:solidFill>
              </a:rPr>
              <a:t> Reasoner</a:t>
            </a:r>
          </a:p>
        </p:txBody>
      </p:sp>
    </p:spTree>
    <p:extLst>
      <p:ext uri="{BB962C8B-B14F-4D97-AF65-F5344CB8AC3E}">
        <p14:creationId xmlns:p14="http://schemas.microsoft.com/office/powerpoint/2010/main" val="117888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36" y="1389514"/>
            <a:ext cx="11887200" cy="4445000"/>
          </a:xfrm>
        </p:spPr>
        <p:txBody>
          <a:bodyPr>
            <a:normAutofit/>
          </a:bodyPr>
          <a:lstStyle/>
          <a:p>
            <a:r>
              <a:rPr lang="en-US" sz="3200" i="1" dirty="0">
                <a:cs typeface="ＭＳ Ｐゴシック" pitchFamily="-65" charset="-128"/>
              </a:rPr>
              <a:t>Movie</a:t>
            </a:r>
            <a:r>
              <a:rPr lang="en-US" sz="3200" dirty="0">
                <a:cs typeface="ＭＳ Ｐゴシック" pitchFamily="-65" charset="-128"/>
              </a:rPr>
              <a:t>: is this review positive or negative?</a:t>
            </a:r>
          </a:p>
          <a:p>
            <a:r>
              <a:rPr lang="en-US" sz="3200" i="1" dirty="0">
                <a:cs typeface="ＭＳ Ｐゴシック" pitchFamily="-65" charset="-128"/>
              </a:rPr>
              <a:t>Products</a:t>
            </a:r>
            <a:r>
              <a:rPr lang="en-US" sz="3200" dirty="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3200" i="1" dirty="0">
                <a:cs typeface="ＭＳ Ｐゴシック" pitchFamily="-65" charset="-128"/>
              </a:rPr>
              <a:t>Public sentiment</a:t>
            </a:r>
            <a:r>
              <a:rPr lang="en-US" sz="3200" dirty="0">
                <a:cs typeface="ＭＳ Ｐゴシック" pitchFamily="-65" charset="-128"/>
              </a:rPr>
              <a:t>: how is consumer confidence? Is despair increasing?</a:t>
            </a:r>
          </a:p>
          <a:p>
            <a:r>
              <a:rPr lang="en-US" sz="3200" i="1" dirty="0">
                <a:cs typeface="ＭＳ Ｐゴシック" pitchFamily="-65" charset="-128"/>
              </a:rPr>
              <a:t>Politics</a:t>
            </a:r>
            <a:r>
              <a:rPr lang="en-US" sz="3200" dirty="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3200" i="1" dirty="0">
                <a:cs typeface="ＭＳ Ｐゴシック" pitchFamily="-65" charset="-128"/>
              </a:rPr>
              <a:t>Prediction</a:t>
            </a:r>
            <a:r>
              <a:rPr lang="en-US" sz="3200" dirty="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3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79400"/>
            <a:ext cx="9956800" cy="990600"/>
          </a:xfrm>
        </p:spPr>
        <p:txBody>
          <a:bodyPr/>
          <a:lstStyle/>
          <a:p>
            <a:r>
              <a:rPr lang="en-US" dirty="0"/>
              <a:t>Sentiment Analysis “Definition”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447800"/>
            <a:ext cx="11684000" cy="5283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= Sentiment analysis is the detection of </a:t>
            </a:r>
            <a:r>
              <a:rPr lang="en-US" b="1" dirty="0"/>
              <a:t>attitudes</a:t>
            </a:r>
          </a:p>
          <a:p>
            <a:pPr marL="609585" lvl="1" indent="0">
              <a:buNone/>
            </a:pPr>
            <a:r>
              <a:rPr lang="en-US" dirty="0"/>
              <a:t>“enduring, affectively colored beliefs, dispositions towards objects or persons”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b="1" dirty="0"/>
              <a:t>Holder (source) </a:t>
            </a:r>
            <a:r>
              <a:rPr lang="en-US" dirty="0"/>
              <a:t>of attitude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b="1" dirty="0"/>
              <a:t>Target (aspect) </a:t>
            </a:r>
            <a:r>
              <a:rPr lang="en-US" dirty="0"/>
              <a:t>of attitude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b="1" dirty="0"/>
              <a:t>Type </a:t>
            </a:r>
            <a:r>
              <a:rPr lang="en-US" dirty="0"/>
              <a:t>of attitude</a:t>
            </a:r>
          </a:p>
          <a:p>
            <a:pPr lvl="2"/>
            <a:r>
              <a:rPr lang="en-US" dirty="0"/>
              <a:t>From a set of types</a:t>
            </a:r>
          </a:p>
          <a:p>
            <a:pPr lvl="3"/>
            <a:r>
              <a:rPr lang="en-US" i="1" dirty="0"/>
              <a:t>Like, love, hate, value, desire,</a:t>
            </a:r>
            <a:r>
              <a:rPr lang="en-US" dirty="0"/>
              <a:t> etc.</a:t>
            </a:r>
          </a:p>
          <a:p>
            <a:pPr lvl="2"/>
            <a:r>
              <a:rPr lang="en-US" dirty="0"/>
              <a:t>Or (more commonly) simple weighted </a:t>
            </a:r>
            <a:r>
              <a:rPr lang="en-US" b="1" dirty="0"/>
              <a:t>polarity</a:t>
            </a:r>
            <a:r>
              <a:rPr lang="en-US" dirty="0"/>
              <a:t>: </a:t>
            </a:r>
          </a:p>
          <a:p>
            <a:pPr lvl="3"/>
            <a:r>
              <a:rPr lang="en-US" i="1" dirty="0"/>
              <a:t>positive, negative, neutral, </a:t>
            </a:r>
            <a:r>
              <a:rPr lang="en-US" dirty="0"/>
              <a:t>together with </a:t>
            </a:r>
            <a:r>
              <a:rPr lang="en-US" i="1" dirty="0"/>
              <a:t>strength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b="1" dirty="0"/>
              <a:t>Text</a:t>
            </a:r>
            <a:r>
              <a:rPr lang="en-US" dirty="0"/>
              <a:t> containing the attitude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Sentence or entire document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0" y="6273800"/>
            <a:ext cx="5080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estern Primary ">
      <a:dk1>
        <a:srgbClr val="000000"/>
      </a:dk1>
      <a:lt1>
        <a:srgbClr val="FFFFFF"/>
      </a:lt1>
      <a:dk2>
        <a:srgbClr val="404040"/>
      </a:dk2>
      <a:lt2>
        <a:srgbClr val="E7E6E6"/>
      </a:lt2>
      <a:accent1>
        <a:srgbClr val="C51C2F"/>
      </a:accent1>
      <a:accent2>
        <a:srgbClr val="A81830"/>
      </a:accent2>
      <a:accent3>
        <a:srgbClr val="A5A5A5"/>
      </a:accent3>
      <a:accent4>
        <a:srgbClr val="5E5F60"/>
      </a:accent4>
      <a:accent5>
        <a:srgbClr val="D2D3D4"/>
      </a:accent5>
      <a:accent6>
        <a:srgbClr val="FFFBF7"/>
      </a:accent6>
      <a:hlink>
        <a:srgbClr val="C51C2F"/>
      </a:hlink>
      <a:folHlink>
        <a:srgbClr val="A8183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8D68C6E1-CCD2-4DDA-9793-59B0BFCC7BB0}" vid="{CEE69467-2844-4841-A2B8-35B483664C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1079AB1E90FC4F8A44F4B81E300241" ma:contentTypeVersion="0" ma:contentTypeDescription="Create a new document." ma:contentTypeScope="" ma:versionID="27804b86f549a0c54b9a7f374725f420">
  <xsd:schema xmlns:xsd="http://www.w3.org/2001/XMLSchema" xmlns:xs="http://www.w3.org/2001/XMLSchema" xmlns:p="http://schemas.microsoft.com/office/2006/metadata/properties" xmlns:ns2="0b6ec4d6-ab8c-4170-8d4e-f68298444093" targetNamespace="http://schemas.microsoft.com/office/2006/metadata/properties" ma:root="true" ma:fieldsID="12520423092dc05a218c82f808df92b6" ns2:_="">
    <xsd:import namespace="0b6ec4d6-ab8c-4170-8d4e-f682984440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6ec4d6-ab8c-4170-8d4e-f6829844409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CDFD39-B51F-41C8-BBAE-50C4D65156A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6CE1ECE-C664-4368-A053-79B6AE8F28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920AB-8644-49B2-8CE3-B9C8D694E76B}">
  <ds:schemaRefs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0b6ec4d6-ab8c-4170-8d4e-f68298444093"/>
  </ds:schemaRefs>
</ds:datastoreItem>
</file>

<file path=customXml/itemProps4.xml><?xml version="1.0" encoding="utf-8"?>
<ds:datastoreItem xmlns:ds="http://schemas.openxmlformats.org/officeDocument/2006/customXml" ds:itemID="{BBD94E83-0507-4700-8A57-59B8EE0066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6ec4d6-ab8c-4170-8d4e-f682984440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western-template</Template>
  <TotalTime>8887</TotalTime>
  <Words>4074</Words>
  <Application>Microsoft Office PowerPoint</Application>
  <PresentationFormat>Widescreen</PresentationFormat>
  <Paragraphs>675</Paragraphs>
  <Slides>72</Slides>
  <Notes>13</Notes>
  <HiddenSlides>21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aktiv-grotesk</vt:lpstr>
      <vt:lpstr>Arial</vt:lpstr>
      <vt:lpstr>Arial Black</vt:lpstr>
      <vt:lpstr>Arial Narrow</vt:lpstr>
      <vt:lpstr>Calibri</vt:lpstr>
      <vt:lpstr>Calibri (Headings)</vt:lpstr>
      <vt:lpstr>Courier</vt:lpstr>
      <vt:lpstr>Lucida Sans</vt:lpstr>
      <vt:lpstr>Tiempos Text</vt:lpstr>
      <vt:lpstr>Times</vt:lpstr>
      <vt:lpstr>Times New Roman</vt:lpstr>
      <vt:lpstr>Wingdings</vt:lpstr>
      <vt:lpstr>Zapf Dingbats</vt:lpstr>
      <vt:lpstr>Office Theme</vt:lpstr>
      <vt:lpstr>Equation</vt:lpstr>
      <vt:lpstr>6: Sentiment Analysis</vt:lpstr>
      <vt:lpstr>Positive or negative movie review?</vt:lpstr>
      <vt:lpstr>Product review: Google Product Search</vt:lpstr>
      <vt:lpstr>Product review: Bing Shopping</vt:lpstr>
      <vt:lpstr>Twitter sentiment vs Gallup Poll of Consumer Confidence</vt:lpstr>
      <vt:lpstr>Twitter sentiment</vt:lpstr>
      <vt:lpstr>Sentiment analysis has many other names</vt:lpstr>
      <vt:lpstr>Why sentiment analysis?</vt:lpstr>
      <vt:lpstr>Sentiment Analysis “Definition”</vt:lpstr>
      <vt:lpstr>Sentiment Analysis</vt:lpstr>
      <vt:lpstr>Sentiment Analysis</vt:lpstr>
      <vt:lpstr>Sentiment Analysis</vt:lpstr>
      <vt:lpstr>Sentiment Classification in Movie Reviews</vt:lpstr>
      <vt:lpstr>IMDB data in the Pang and Lee database</vt:lpstr>
      <vt:lpstr>Sentiment Tokenization Issues</vt:lpstr>
      <vt:lpstr>Extracting Features for Sentiment Classification</vt:lpstr>
      <vt:lpstr>Negation</vt:lpstr>
      <vt:lpstr>Reminder: Naïve Bayes</vt:lpstr>
      <vt:lpstr>Binarized (Boolean feature)  Multinomial Naïve Bayes</vt:lpstr>
      <vt:lpstr>Boolean Multinomial Naïve Bayes: Learning</vt:lpstr>
      <vt:lpstr>Boolean Multinomial Naïve Bayes</vt:lpstr>
      <vt:lpstr>Normal vs. Boolean Multinomial NB</vt:lpstr>
      <vt:lpstr>Binarized Multinomial Naïve Bayes</vt:lpstr>
      <vt:lpstr>Sentiment Analysis</vt:lpstr>
      <vt:lpstr>What is a Sentiment Lexicon?</vt:lpstr>
      <vt:lpstr>The General Inquirer</vt:lpstr>
      <vt:lpstr>LIWC (Linguistic Inquiry and Word Count)</vt:lpstr>
      <vt:lpstr>MPQA Subjectivity Cues Lexicon</vt:lpstr>
      <vt:lpstr>SentiWordNet</vt:lpstr>
      <vt:lpstr>Disagreements between polarity lexicons</vt:lpstr>
      <vt:lpstr>Analyzing the polarity of each word in IMDB</vt:lpstr>
      <vt:lpstr>Analyzing the polarity of each word in IMDB</vt:lpstr>
      <vt:lpstr>Other sentiment feature: Logical negation</vt:lpstr>
      <vt:lpstr>Results: More negation in negative sentiment</vt:lpstr>
      <vt:lpstr>Sentiment Analysis</vt:lpstr>
      <vt:lpstr>Semi-supervised learning of lexicons</vt:lpstr>
      <vt:lpstr>Intuition for identifying word polarity</vt:lpstr>
      <vt:lpstr>Word Polarity: Step 1</vt:lpstr>
      <vt:lpstr>Word Polarity: Step 2</vt:lpstr>
      <vt:lpstr>Word Polarity: Step 3</vt:lpstr>
      <vt:lpstr>Word Polarity: Step 4</vt:lpstr>
      <vt:lpstr>Output: Polarity Lexicon</vt:lpstr>
      <vt:lpstr>Output: Polarity Lexicon</vt:lpstr>
      <vt:lpstr>Turney Algorithm</vt:lpstr>
      <vt:lpstr>Extract two-word phrases with adjectives</vt:lpstr>
      <vt:lpstr>How to measure polarity of a phrase?</vt:lpstr>
      <vt:lpstr>Pointwise Mutual Information</vt:lpstr>
      <vt:lpstr>Pointwise Mutual Information</vt:lpstr>
      <vt:lpstr>How to Estimate Pointwise Mutual Information</vt:lpstr>
      <vt:lpstr>Does phrase appear more with “poor” or “excellent”?</vt:lpstr>
      <vt:lpstr>Phrases from a thumbs-up review</vt:lpstr>
      <vt:lpstr>Phrases from a thumbs-down review</vt:lpstr>
      <vt:lpstr>Results of Turney algorithm</vt:lpstr>
      <vt:lpstr>Using WordNet to learn polarity</vt:lpstr>
      <vt:lpstr>Summary on Learning Lexicons</vt:lpstr>
      <vt:lpstr>Sentiment Analysis</vt:lpstr>
      <vt:lpstr>Finding sentiment of a sentence</vt:lpstr>
      <vt:lpstr>Finding aspect/attribute/target of sentiment</vt:lpstr>
      <vt:lpstr>Finding aspect/attribute/target of sentiment</vt:lpstr>
      <vt:lpstr>Putting it all together: Aspect Sentiment Analysis</vt:lpstr>
      <vt:lpstr>Results: Aspect Sentiment Analysis</vt:lpstr>
      <vt:lpstr>Baseline methods assume classes have equal frequencies!</vt:lpstr>
      <vt:lpstr>Summary on Sentiment</vt:lpstr>
      <vt:lpstr>Scherer Typology of Affective States</vt:lpstr>
      <vt:lpstr>Computational work on other affective states</vt:lpstr>
      <vt:lpstr>Detection of Friendliness</vt:lpstr>
      <vt:lpstr>Python</vt:lpstr>
      <vt:lpstr>Part of Speech Tagging Intro</vt:lpstr>
      <vt:lpstr>SentiWordNet POS tagging using a dictionary</vt:lpstr>
      <vt:lpstr>SentiWordNet POS tagging using a for loop</vt:lpstr>
      <vt:lpstr>SentiWordNet Sentiment Calculation</vt:lpstr>
      <vt:lpstr>VADER Sentiment 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6: Sentiment Analysis</dc:title>
  <dc:creator>Amy Peerlinck</dc:creator>
  <cp:lastModifiedBy>Amy Peerlinck</cp:lastModifiedBy>
  <cp:revision>18</cp:revision>
  <dcterms:created xsi:type="dcterms:W3CDTF">2024-01-24T22:28:24Z</dcterms:created>
  <dcterms:modified xsi:type="dcterms:W3CDTF">2024-01-31T16:41:21Z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0x010100E21079AB1E90FC4F8A44F4B81E300241</vt:lpwstr>
  </property>
</Properties>
</file>